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406" r:id="rId3"/>
    <p:sldId id="443" r:id="rId4"/>
    <p:sldId id="530" r:id="rId5"/>
    <p:sldId id="444" r:id="rId6"/>
    <p:sldId id="532" r:id="rId7"/>
    <p:sldId id="466" r:id="rId8"/>
    <p:sldId id="467" r:id="rId9"/>
    <p:sldId id="537" r:id="rId10"/>
    <p:sldId id="490" r:id="rId11"/>
    <p:sldId id="468" r:id="rId12"/>
    <p:sldId id="469" r:id="rId13"/>
    <p:sldId id="470" r:id="rId14"/>
    <p:sldId id="491" r:id="rId15"/>
    <p:sldId id="471" r:id="rId16"/>
    <p:sldId id="546" r:id="rId17"/>
    <p:sldId id="538" r:id="rId18"/>
    <p:sldId id="541" r:id="rId19"/>
    <p:sldId id="545" r:id="rId20"/>
    <p:sldId id="540" r:id="rId21"/>
    <p:sldId id="543" r:id="rId22"/>
    <p:sldId id="517" r:id="rId23"/>
    <p:sldId id="539" r:id="rId24"/>
    <p:sldId id="505" r:id="rId25"/>
    <p:sldId id="542" r:id="rId26"/>
    <p:sldId id="473" r:id="rId27"/>
    <p:sldId id="442" r:id="rId28"/>
    <p:sldId id="529" r:id="rId29"/>
    <p:sldId id="476" r:id="rId30"/>
    <p:sldId id="492" r:id="rId31"/>
    <p:sldId id="489" r:id="rId32"/>
    <p:sldId id="457" r:id="rId33"/>
    <p:sldId id="459" r:id="rId34"/>
    <p:sldId id="46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69600"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30045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Other hypotheses: off-target effects (hypothalamus and pituitary express IC ligand), cytokine production damage normal tissue, autoantibodies, microbiome (</a:t>
            </a:r>
            <a:r>
              <a:rPr lang="en-US" b="0" dirty="0" err="1">
                <a:solidFill>
                  <a:srgbClr val="569CD6"/>
                </a:solidFill>
                <a:effectLst/>
                <a:latin typeface="Menlo" panose="020B0609030804020204" pitchFamily="49" charset="0"/>
              </a:rPr>
              <a:t>proinfammatory</a:t>
            </a:r>
            <a:r>
              <a:rPr lang="en-US" b="0" dirty="0">
                <a:solidFill>
                  <a:srgbClr val="569CD6"/>
                </a:solidFill>
                <a:effectLst/>
                <a:latin typeface="Menlo" panose="020B0609030804020204" pitchFamily="49"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Gloss over 1-7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sharing </a:t>
            </a:r>
            <a:r>
              <a:rPr lang="en-US" dirty="0" err="1"/>
              <a:t>downsampling</a:t>
            </a:r>
            <a:r>
              <a:rPr lang="en-US" dirty="0"/>
              <a:t>... </a:t>
            </a:r>
            <a:r>
              <a:rPr lang="en-US" dirty="0" err="1"/>
              <a:t>downsample</a:t>
            </a:r>
            <a:r>
              <a:rPr lang="en-US" dirty="0"/>
              <a:t> reads per patient </a:t>
            </a:r>
            <a:r>
              <a:rPr lang="en-US" dirty="0">
                <a:sym typeface="Wingdings" pitchFamily="2" charset="2"/>
              </a:rPr>
              <a:t> ~4k T cells</a:t>
            </a:r>
            <a:endParaRPr lang="en-US" dirty="0"/>
          </a:p>
          <a:p>
            <a:endParaRPr lang="en-US" dirty="0"/>
          </a:p>
          <a:p>
            <a:r>
              <a:rPr lang="en-US" dirty="0"/>
              <a:t>QC/metrics:</a:t>
            </a:r>
          </a:p>
          <a:p>
            <a:pPr marL="914400" lvl="1" indent="-457200">
              <a:buFont typeface="+mj-lt"/>
              <a:buAutoNum type="alphaLcParenR"/>
            </a:pPr>
            <a:r>
              <a:rPr lang="en-US" dirty="0"/>
              <a:t>Mitochondrial RNA &lt; 15%</a:t>
            </a:r>
          </a:p>
          <a:p>
            <a:pPr marL="914400" lvl="1" indent="-457200">
              <a:buFont typeface="+mj-lt"/>
              <a:buAutoNum type="alphaLcParenR"/>
            </a:pPr>
            <a:r>
              <a:rPr lang="en-US" dirty="0"/>
              <a:t>&gt; 500 unique RNAs/cell</a:t>
            </a:r>
          </a:p>
          <a:p>
            <a:pPr marL="914400" lvl="1" indent="-457200">
              <a:buFont typeface="+mj-lt"/>
              <a:buAutoNum type="alphaLcParenR"/>
            </a:pPr>
            <a:r>
              <a:rPr lang="en-US" dirty="0"/>
              <a:t>181,403 cells remain after QC (50,524 cells dropped)</a:t>
            </a:r>
          </a:p>
          <a:p>
            <a:pPr marL="914400" lvl="1" indent="-457200">
              <a:buFont typeface="+mj-lt"/>
              <a:buAutoNum type="alphaLcParenR"/>
            </a:pPr>
            <a:r>
              <a:rPr lang="en-US" dirty="0"/>
              <a:t>30,136 T cells (before </a:t>
            </a:r>
            <a:r>
              <a:rPr lang="en-US" dirty="0" err="1"/>
              <a:t>downsample</a:t>
            </a:r>
            <a:r>
              <a:rPr lang="en-US" dirty="0"/>
              <a:t>)</a:t>
            </a:r>
          </a:p>
          <a:p>
            <a:pPr marL="914400" lvl="1" indent="-457200">
              <a:buFont typeface="+mj-lt"/>
              <a:buAutoNum type="alphaLcParenR"/>
            </a:pPr>
            <a:r>
              <a:rPr lang="en-US" dirty="0"/>
              <a:t>328 TCRs/patient (24 patients) </a:t>
            </a:r>
            <a:r>
              <a:rPr lang="en-US" dirty="0" err="1"/>
              <a:t>downsampling</a:t>
            </a:r>
            <a:r>
              <a:rPr lang="en-US" dirty="0"/>
              <a:t> = 7872 total TCRs after </a:t>
            </a:r>
            <a:r>
              <a:rPr lang="en-US" dirty="0" err="1"/>
              <a:t>downsampling</a:t>
            </a:r>
            <a:endParaRPr lang="en-US" dirty="0"/>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 CD4 Proliferating: 0.01</a:t>
            </a:r>
          </a:p>
          <a:p>
            <a:r>
              <a:rPr lang="en-US" b="0" dirty="0">
                <a:solidFill>
                  <a:srgbClr val="CCCCCC"/>
                </a:solidFill>
                <a:effectLst/>
                <a:latin typeface="Menlo" panose="020B0609030804020204" pitchFamily="49" charset="0"/>
              </a:rPr>
              <a:t># CD4 TEM: 0.004</a:t>
            </a:r>
          </a:p>
          <a:p>
            <a:r>
              <a:rPr lang="en-US" b="0" dirty="0">
                <a:solidFill>
                  <a:srgbClr val="CCCCCC"/>
                </a:solidFill>
                <a:effectLst/>
                <a:latin typeface="Menlo" panose="020B0609030804020204" pitchFamily="49" charset="0"/>
              </a:rPr>
              <a:t># CD8 Naive: 0.01</a:t>
            </a:r>
          </a:p>
          <a:p>
            <a:r>
              <a:rPr lang="en-US" b="0" dirty="0">
                <a:solidFill>
                  <a:srgbClr val="CCCCCC"/>
                </a:solidFill>
                <a:effectLst/>
                <a:latin typeface="Menlo" panose="020B0609030804020204" pitchFamily="49" charset="0"/>
              </a:rPr>
              <a:t># CD8 TCM: 0.01</a:t>
            </a:r>
          </a:p>
          <a:p>
            <a:r>
              <a:rPr lang="en-US" b="0" dirty="0">
                <a:solidFill>
                  <a:srgbClr val="CCCCCC"/>
                </a:solidFill>
                <a:effectLst/>
                <a:latin typeface="Menlo" panose="020B0609030804020204" pitchFamily="49" charset="0"/>
              </a:rPr>
              <a:t># MAITs: 0.004</a:t>
            </a:r>
          </a:p>
          <a:p>
            <a:r>
              <a:rPr lang="en-US" b="0" dirty="0">
                <a:solidFill>
                  <a:srgbClr val="CCCCCC"/>
                </a:solidFill>
                <a:effectLst/>
                <a:latin typeface="Menlo" panose="020B0609030804020204" pitchFamily="49" charset="0"/>
              </a:rPr>
              <a:t># CD4 </a:t>
            </a:r>
            <a:r>
              <a:rPr lang="en-US" b="0" dirty="0" err="1">
                <a:solidFill>
                  <a:srgbClr val="CCCCCC"/>
                </a:solidFill>
                <a:effectLst/>
                <a:latin typeface="Menlo" panose="020B0609030804020204" pitchFamily="49" charset="0"/>
              </a:rPr>
              <a:t>Trm</a:t>
            </a:r>
            <a:r>
              <a:rPr lang="en-US" b="0" dirty="0">
                <a:solidFill>
                  <a:srgbClr val="CCCCCC"/>
                </a:solidFill>
                <a:effectLst/>
                <a:latin typeface="Menlo" panose="020B0609030804020204" pitchFamily="49" charset="0"/>
              </a:rPr>
              <a:t>: 0.004662 (not adjusted yet)</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I believe this paper shows opposite (more </a:t>
            </a:r>
            <a:r>
              <a:rPr lang="en-US" b="0" dirty="0" err="1">
                <a:solidFill>
                  <a:srgbClr val="CCCCCC"/>
                </a:solidFill>
                <a:effectLst/>
                <a:latin typeface="Menlo" panose="020B0609030804020204" pitchFamily="49" charset="0"/>
              </a:rPr>
              <a:t>Trms</a:t>
            </a:r>
            <a:r>
              <a:rPr lang="en-US" b="0" dirty="0">
                <a:solidFill>
                  <a:srgbClr val="CCCCCC"/>
                </a:solidFill>
                <a:effectLst/>
                <a:latin typeface="Menlo" panose="020B0609030804020204" pitchFamily="49" charset="0"/>
              </a:rPr>
              <a:t> in colitis…): </a:t>
            </a:r>
            <a:r>
              <a:rPr lang="en-US" b="0" i="0" u="none" strike="noStrike" dirty="0">
                <a:solidFill>
                  <a:srgbClr val="212121"/>
                </a:solidFill>
                <a:effectLst/>
                <a:latin typeface="Roboto" panose="02000000000000000000" pitchFamily="2" charset="0"/>
              </a:rPr>
              <a:t>Left: Reschke R, </a:t>
            </a:r>
            <a:r>
              <a:rPr lang="en-US" b="0" i="0" u="none" strike="noStrike" dirty="0" err="1">
                <a:solidFill>
                  <a:srgbClr val="212121"/>
                </a:solidFill>
                <a:effectLst/>
                <a:latin typeface="Roboto" panose="02000000000000000000" pitchFamily="2" charset="0"/>
              </a:rPr>
              <a:t>Gajewski</a:t>
            </a:r>
            <a:r>
              <a:rPr lang="en-US" b="0" i="0" u="none" strike="noStrike" dirty="0">
                <a:solidFill>
                  <a:srgbClr val="212121"/>
                </a:solidFill>
                <a:effectLst/>
                <a:latin typeface="Roboto" panose="02000000000000000000" pitchFamily="2" charset="0"/>
              </a:rPr>
              <a:t> TF. Tissue-resident memory T cells in immune-related adverse events: friend or foe? </a:t>
            </a:r>
            <a:r>
              <a:rPr lang="en-US" b="0" i="0" u="none" strike="noStrike" dirty="0" err="1">
                <a:solidFill>
                  <a:srgbClr val="212121"/>
                </a:solidFill>
                <a:effectLst/>
                <a:latin typeface="Roboto" panose="02000000000000000000" pitchFamily="2" charset="0"/>
              </a:rPr>
              <a:t>Oncoimmunology</a:t>
            </a:r>
            <a:r>
              <a:rPr lang="en-US" b="0" i="0" u="none" strike="noStrike" dirty="0">
                <a:solidFill>
                  <a:srgbClr val="212121"/>
                </a:solidFill>
                <a:effectLst/>
                <a:latin typeface="Roboto" panose="02000000000000000000" pitchFamily="2" charset="0"/>
              </a:rPr>
              <a:t>. 2023 Apr 4;12(1):2197358.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10.1080/2162402X.2023.2197358. PMID: 37035636; PMCID: PMC10078118.</a:t>
            </a:r>
            <a:endParaRPr lang="en-US" b="0" dirty="0">
              <a:solidFill>
                <a:srgbClr val="569CD6"/>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79971-F1F3-6B13-BEA6-6BF0DE224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C00B2-B664-4F08-2327-9B83662BA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D8F13-BC46-65DE-0E1E-E063BDD947C1}"/>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86AA874F-4609-1156-2C11-F1BCA6D48032}"/>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086383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B3F1-FB6D-F4BE-9ACD-95C3FE611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D3515-8E13-2F57-CCD7-0CB4523D0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70A91-9E6B-A9AE-31F2-762F6897AF0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8FF3252-731D-0DBE-422A-7F725B2D7279}"/>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49644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unexpected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8B1CE-2330-7A47-DF0A-E9EE10476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D7347-7291-BD96-EF66-7B39389A4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16585-BAD7-06F0-0BE0-C4EAA5D1C61E}"/>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6CFE293-126F-F8F3-22C9-AF16D03AA437}"/>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070884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46B52-B894-CC62-69AC-F8D2E1F87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ECA17-557A-1DB6-1E8E-4B64CB530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53467-EEA4-7450-9FB9-CE1A26DBF0F3}"/>
              </a:ext>
            </a:extLst>
          </p:cNvPr>
          <p:cNvSpPr>
            <a:spLocks noGrp="1"/>
          </p:cNvSpPr>
          <p:nvPr>
            <p:ph type="body" idx="1"/>
          </p:nvPr>
        </p:nvSpPr>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p:txBody>
      </p:sp>
      <p:sp>
        <p:nvSpPr>
          <p:cNvPr id="4" name="Slide Number Placeholder 3">
            <a:extLst>
              <a:ext uri="{FF2B5EF4-FFF2-40B4-BE49-F238E27FC236}">
                <a16:creationId xmlns:a16="http://schemas.microsoft.com/office/drawing/2014/main" id="{E3523A8C-7871-17AF-F449-3D9366525EF9}"/>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311851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NON 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2179656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24129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52DC-03AA-22C8-88E1-C8A9F2C6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746E6-8A2D-75B3-7092-7DD18A8D71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892E1-742F-AB51-AB14-8EA0A45073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474649B-D93C-2349-CD7D-F8929652E345}"/>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07672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1/23/24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1/23/24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Driving forces of immune-related adverse events from immune checkpoint blockade</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325757" cy="4623402"/>
          </a:xfrm>
        </p:spPr>
        <p:txBody>
          <a:bodyPr>
            <a:noAutofit/>
          </a:bodyPr>
          <a:lstStyle/>
          <a:p>
            <a:r>
              <a:rPr lang="en-US" sz="2200" dirty="0"/>
              <a:t>TCRs estimated to potentially react with 1 in ~10k encountered peptides (</a:t>
            </a:r>
            <a:r>
              <a:rPr lang="en-US" sz="2200" b="0" i="0" u="none" strike="noStrike" dirty="0">
                <a:solidFill>
                  <a:srgbClr val="212121"/>
                </a:solidFill>
                <a:effectLst/>
              </a:rPr>
              <a:t>PMID37409132</a:t>
            </a:r>
            <a:r>
              <a:rPr lang="en-US" sz="2200" dirty="0"/>
              <a:t>)</a:t>
            </a:r>
          </a:p>
          <a:p>
            <a:r>
              <a:rPr lang="en-US" sz="2200" dirty="0"/>
              <a:t>infiltration of T cells in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PMID35101349</a:t>
            </a:r>
            <a:r>
              <a:rPr lang="en-US" sz="2200" dirty="0"/>
              <a:t>)</a:t>
            </a:r>
          </a:p>
          <a:p>
            <a:r>
              <a:rPr lang="en-US" sz="2200" dirty="0"/>
              <a:t>sharing between</a:t>
            </a:r>
            <a:r>
              <a:rPr lang="en-US" sz="2200" i="0" u="none" strike="noStrike" dirty="0">
                <a:effectLst/>
              </a:rPr>
              <a:t> TCR clonotypes infi</a:t>
            </a:r>
            <a:r>
              <a:rPr lang="en-US" sz="2200" dirty="0"/>
              <a:t>ltrating primary tumor and </a:t>
            </a:r>
            <a:r>
              <a:rPr lang="en-US" sz="2200" dirty="0" err="1"/>
              <a:t>irAE</a:t>
            </a:r>
            <a:r>
              <a:rPr lang="en-US" sz="2200" dirty="0"/>
              <a:t> tissue (</a:t>
            </a:r>
            <a:r>
              <a:rPr lang="en-US" sz="2200" b="0" i="0" u="none" strike="noStrike" dirty="0">
                <a:effectLst/>
              </a:rPr>
              <a:t>PMID31021392</a:t>
            </a:r>
            <a:r>
              <a:rPr lang="en-US" sz="2200" dirty="0"/>
              <a:t>, </a:t>
            </a:r>
            <a:r>
              <a:rPr lang="en-US" sz="2200" b="0" i="0" u="none" strike="noStrike" dirty="0">
                <a:effectLst/>
              </a:rPr>
              <a:t>PMID30832716</a:t>
            </a:r>
            <a:r>
              <a:rPr lang="en-US" sz="2200" dirty="0"/>
              <a:t>, </a:t>
            </a:r>
            <a:r>
              <a:rPr lang="en-US" sz="2200" b="0" i="0" u="none" strike="noStrike" dirty="0">
                <a:effectLst/>
              </a:rPr>
              <a:t>PMID34589959</a:t>
            </a:r>
            <a:r>
              <a:rPr lang="en-US" sz="2200" dirty="0"/>
              <a:t>) and metastases and </a:t>
            </a:r>
            <a:r>
              <a:rPr lang="en-US" sz="2200" dirty="0" err="1"/>
              <a:t>irAE</a:t>
            </a:r>
            <a:r>
              <a:rPr lang="en-US" sz="2200" dirty="0"/>
              <a:t> tissue (</a:t>
            </a:r>
            <a:r>
              <a:rPr lang="en-US" sz="2200" b="0" i="0" u="none" strike="noStrike" dirty="0">
                <a:effectLst/>
              </a:rPr>
              <a:t>PMID37680638</a:t>
            </a:r>
            <a:r>
              <a:rPr lang="en-US" sz="2200" dirty="0"/>
              <a:t>)</a:t>
            </a:r>
          </a:p>
          <a:p>
            <a:r>
              <a:rPr lang="en-US" sz="2200" i="0" u="none" strike="noStrike" dirty="0">
                <a:effectLst/>
              </a:rPr>
              <a:t>more peripheral T cell clones shared with TILs in </a:t>
            </a:r>
            <a:r>
              <a:rPr lang="en-US" sz="2200" i="0" u="none" strike="noStrike" dirty="0" err="1">
                <a:effectLst/>
              </a:rPr>
              <a:t>irAE</a:t>
            </a:r>
            <a:r>
              <a:rPr lang="en-US" sz="2200" i="0" u="none" strike="noStrike" dirty="0">
                <a:effectLst/>
              </a:rPr>
              <a:t> patients (</a:t>
            </a:r>
            <a:r>
              <a:rPr lang="en-US" sz="2200" b="0" i="0" u="none" strike="noStrike" dirty="0">
                <a:effectLst/>
              </a:rPr>
              <a:t>PMID30832716</a:t>
            </a:r>
            <a:r>
              <a:rPr lang="en-US" sz="2200"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445406" y="1710052"/>
            <a:ext cx="5553554" cy="4605658"/>
          </a:xfrm>
          <a:prstGeom prst="rect">
            <a:avLst/>
          </a:prstGeom>
        </p:spPr>
      </p:pic>
      <p:sp>
        <p:nvSpPr>
          <p:cNvPr id="6" name="TextBox 5">
            <a:extLst>
              <a:ext uri="{FF2B5EF4-FFF2-40B4-BE49-F238E27FC236}">
                <a16:creationId xmlns:a16="http://schemas.microsoft.com/office/drawing/2014/main" id="{6ABD948F-1DF4-7A0A-9F71-D2A0C100135F}"/>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84050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613915" y="719193"/>
            <a:ext cx="5130800" cy="369332"/>
          </a:xfrm>
          <a:prstGeom prst="rect">
            <a:avLst/>
          </a:prstGeom>
          <a:noFill/>
        </p:spPr>
        <p:txBody>
          <a:bodyPr wrap="square" rtlCol="0">
            <a:spAutoFit/>
          </a:bodyPr>
          <a:lstStyle/>
          <a:p>
            <a:r>
              <a:rPr lang="en-US" dirty="0"/>
              <a:t>Pool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343416" y="2599789"/>
            <a:ext cx="838691" cy="369332"/>
          </a:xfrm>
          <a:prstGeom prst="rect">
            <a:avLst/>
          </a:prstGeom>
          <a:noFill/>
        </p:spPr>
        <p:txBody>
          <a:bodyPr wrap="none" rtlCol="0">
            <a:spAutoFit/>
          </a:bodyPr>
          <a:lstStyle/>
          <a:p>
            <a:r>
              <a:rPr lang="en-US" dirty="0"/>
              <a:t>PMBCs</a:t>
            </a:r>
          </a:p>
        </p:txBody>
      </p:sp>
    </p:spTree>
    <p:extLst>
      <p:ext uri="{BB962C8B-B14F-4D97-AF65-F5344CB8AC3E}">
        <p14:creationId xmlns:p14="http://schemas.microsoft.com/office/powerpoint/2010/main" val="382178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518388" y="55594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5588229" y="6338070"/>
            <a:ext cx="1326004" cy="369332"/>
          </a:xfrm>
          <a:prstGeom prst="rect">
            <a:avLst/>
          </a:prstGeom>
          <a:noFill/>
        </p:spPr>
        <p:txBody>
          <a:bodyPr wrap="none" rtlCol="0">
            <a:spAutoFit/>
          </a:bodyPr>
          <a:lstStyle/>
          <a:p>
            <a:r>
              <a:rPr lang="en-US" dirty="0"/>
              <a:t>Colon tissue</a:t>
            </a:r>
          </a:p>
        </p:txBody>
      </p:sp>
      <p:sp>
        <p:nvSpPr>
          <p:cNvPr id="6" name="TextBox 5">
            <a:extLst>
              <a:ext uri="{FF2B5EF4-FFF2-40B4-BE49-F238E27FC236}">
                <a16:creationId xmlns:a16="http://schemas.microsoft.com/office/drawing/2014/main" id="{498569C2-58CF-2601-044F-4C82DA44B25B}"/>
              </a:ext>
            </a:extLst>
          </p:cNvPr>
          <p:cNvSpPr txBox="1"/>
          <p:nvPr/>
        </p:nvSpPr>
        <p:spPr>
          <a:xfrm>
            <a:off x="957801" y="63380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a:t>
            </a:r>
            <a:r>
              <a:rPr lang="en-US" dirty="0">
                <a:solidFill>
                  <a:srgbClr val="FF0000"/>
                </a:solidFill>
              </a:rPr>
              <a:t>fill in &amp; make/share plots</a:t>
            </a:r>
          </a:p>
        </p:txBody>
      </p:sp>
      <p:sp>
        <p:nvSpPr>
          <p:cNvPr id="15" name="TextBox 14">
            <a:extLst>
              <a:ext uri="{FF2B5EF4-FFF2-40B4-BE49-F238E27FC236}">
                <a16:creationId xmlns:a16="http://schemas.microsoft.com/office/drawing/2014/main" id="{26433E9F-23A0-A8DE-928B-892439066BEA}"/>
              </a:ext>
            </a:extLst>
          </p:cNvPr>
          <p:cNvSpPr txBox="1"/>
          <p:nvPr/>
        </p:nvSpPr>
        <p:spPr>
          <a:xfrm>
            <a:off x="7633010" y="2165773"/>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E128D9E3-BFAE-43AA-98FF-5ED4B9FA708E}"/>
              </a:ext>
            </a:extLst>
          </p:cNvPr>
          <p:cNvSpPr txBox="1"/>
          <p:nvPr/>
        </p:nvSpPr>
        <p:spPr>
          <a:xfrm>
            <a:off x="1875263" y="2165773"/>
            <a:ext cx="6099716" cy="369332"/>
          </a:xfrm>
          <a:prstGeom prst="rect">
            <a:avLst/>
          </a:prstGeom>
          <a:noFill/>
        </p:spPr>
        <p:txBody>
          <a:bodyPr wrap="square">
            <a:spAutoFit/>
          </a:bodyPr>
          <a:lstStyle/>
          <a:p>
            <a:r>
              <a:rPr lang="en-US" dirty="0"/>
              <a:t>Colon tissue colitis dataset</a:t>
            </a:r>
          </a:p>
        </p:txBody>
      </p:sp>
      <p:sp>
        <p:nvSpPr>
          <p:cNvPr id="18" name="TextBox 17">
            <a:extLst>
              <a:ext uri="{FF2B5EF4-FFF2-40B4-BE49-F238E27FC236}">
                <a16:creationId xmlns:a16="http://schemas.microsoft.com/office/drawing/2014/main" id="{70CA08D5-130D-DDE5-D8F4-882C03BEDB06}"/>
              </a:ext>
            </a:extLst>
          </p:cNvPr>
          <p:cNvSpPr txBox="1"/>
          <p:nvPr/>
        </p:nvSpPr>
        <p:spPr>
          <a:xfrm>
            <a:off x="7225990" y="3245005"/>
            <a:ext cx="4729821" cy="923330"/>
          </a:xfrm>
          <a:prstGeom prst="rect">
            <a:avLst/>
          </a:prstGeom>
          <a:noFill/>
        </p:spPr>
        <p:txBody>
          <a:bodyPr wrap="none" rtlCol="0">
            <a:spAutoFit/>
          </a:bodyPr>
          <a:lstStyle/>
          <a:p>
            <a:r>
              <a:rPr lang="en-US" dirty="0" err="1"/>
              <a:t>mtRNA</a:t>
            </a:r>
            <a:r>
              <a:rPr lang="en-US" dirty="0"/>
              <a:t> &lt; 15%</a:t>
            </a:r>
          </a:p>
          <a:p>
            <a:r>
              <a:rPr lang="en-US" dirty="0"/>
              <a:t>500 unique RNAs/cell</a:t>
            </a:r>
          </a:p>
          <a:p>
            <a:r>
              <a:rPr lang="en-US" dirty="0"/>
              <a:t>~180k cells remain after QC (~50k cells dropped)</a:t>
            </a:r>
          </a:p>
        </p:txBody>
      </p:sp>
    </p:spTree>
    <p:extLst>
      <p:ext uri="{BB962C8B-B14F-4D97-AF65-F5344CB8AC3E}">
        <p14:creationId xmlns:p14="http://schemas.microsoft.com/office/powerpoint/2010/main" val="343018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6273920" y="2589204"/>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0" y="2560466"/>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2430984" y="2560463"/>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8582741" y="2560464"/>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7633010" y="2165773"/>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1875263" y="2165773"/>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0" y="2758219"/>
            <a:ext cx="5652028" cy="3447161"/>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6830122" y="2230791"/>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838199" y="2230791"/>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1071218" y="6183078"/>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6095999" y="2595104"/>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fontScale="90000"/>
          </a:bodyPr>
          <a:lstStyle/>
          <a:p>
            <a:r>
              <a:rPr lang="en-US" sz="3600" dirty="0"/>
              <a:t>More proliferating CD4 T cells, fewer memory T cells (CD4 TEM, CD8 TCM), fewer CD4 </a:t>
            </a:r>
            <a:r>
              <a:rPr lang="en-US" sz="3600" dirty="0" err="1"/>
              <a:t>Trms</a:t>
            </a:r>
            <a:r>
              <a:rPr lang="en-US" sz="3600" dirty="0"/>
              <a:t>, fewer MAITs in </a:t>
            </a:r>
            <a:r>
              <a:rPr lang="en-US" sz="3600" dirty="0" err="1"/>
              <a:t>irAE</a:t>
            </a:r>
            <a:r>
              <a:rPr lang="en-US" sz="3600" dirty="0"/>
              <a:t> colitis tissue</a:t>
            </a:r>
            <a:endParaRPr lang="en-US" dirty="0"/>
          </a:p>
        </p:txBody>
      </p:sp>
      <p:pic>
        <p:nvPicPr>
          <p:cNvPr id="7" name="Picture 6">
            <a:extLst>
              <a:ext uri="{FF2B5EF4-FFF2-40B4-BE49-F238E27FC236}">
                <a16:creationId xmlns:a16="http://schemas.microsoft.com/office/drawing/2014/main" id="{FA85929A-CED3-16B1-D34F-232B19454D9B}"/>
              </a:ext>
            </a:extLst>
          </p:cNvPr>
          <p:cNvPicPr>
            <a:picLocks noChangeAspect="1"/>
          </p:cNvPicPr>
          <p:nvPr/>
        </p:nvPicPr>
        <p:blipFill>
          <a:blip r:embed="rId3"/>
          <a:stretch>
            <a:fillRect/>
          </a:stretch>
        </p:blipFill>
        <p:spPr>
          <a:xfrm>
            <a:off x="6263266" y="2315190"/>
            <a:ext cx="5928733" cy="3692607"/>
          </a:xfrm>
          <a:prstGeom prst="rect">
            <a:avLst/>
          </a:prstGeom>
        </p:spPr>
      </p:pic>
      <p:sp>
        <p:nvSpPr>
          <p:cNvPr id="8" name="TextBox 7">
            <a:extLst>
              <a:ext uri="{FF2B5EF4-FFF2-40B4-BE49-F238E27FC236}">
                <a16:creationId xmlns:a16="http://schemas.microsoft.com/office/drawing/2014/main" id="{817DEC5C-5A32-3A82-FD78-BE68C7F36AAD}"/>
              </a:ext>
            </a:extLst>
          </p:cNvPr>
          <p:cNvSpPr txBox="1"/>
          <p:nvPr/>
        </p:nvSpPr>
        <p:spPr>
          <a:xfrm>
            <a:off x="7939669" y="5903174"/>
            <a:ext cx="1511055" cy="369332"/>
          </a:xfrm>
          <a:prstGeom prst="rect">
            <a:avLst/>
          </a:prstGeom>
          <a:noFill/>
        </p:spPr>
        <p:txBody>
          <a:bodyPr wrap="none" rtlCol="0">
            <a:spAutoFit/>
          </a:bodyPr>
          <a:lstStyle/>
          <a:p>
            <a:r>
              <a:rPr lang="en-US" dirty="0" err="1"/>
              <a:t>downsampled</a:t>
            </a:r>
            <a:endParaRPr lang="en-US" dirty="0"/>
          </a:p>
        </p:txBody>
      </p:sp>
      <p:sp>
        <p:nvSpPr>
          <p:cNvPr id="9" name="TextBox 8">
            <a:extLst>
              <a:ext uri="{FF2B5EF4-FFF2-40B4-BE49-F238E27FC236}">
                <a16:creationId xmlns:a16="http://schemas.microsoft.com/office/drawing/2014/main" id="{E19A61CE-91CE-4C2B-11D2-5D08933A313E}"/>
              </a:ext>
            </a:extLst>
          </p:cNvPr>
          <p:cNvSpPr txBox="1"/>
          <p:nvPr/>
        </p:nvSpPr>
        <p:spPr>
          <a:xfrm>
            <a:off x="1056686" y="5903174"/>
            <a:ext cx="3859967" cy="369332"/>
          </a:xfrm>
          <a:prstGeom prst="rect">
            <a:avLst/>
          </a:prstGeom>
          <a:noFill/>
        </p:spPr>
        <p:txBody>
          <a:bodyPr wrap="none" rtlCol="0">
            <a:spAutoFit/>
          </a:bodyPr>
          <a:lstStyle/>
          <a:p>
            <a:r>
              <a:rPr lang="en-US" dirty="0"/>
              <a:t>normalized by patient clonotype depth</a:t>
            </a:r>
          </a:p>
        </p:txBody>
      </p:sp>
      <p:pic>
        <p:nvPicPr>
          <p:cNvPr id="10" name="Picture 9">
            <a:extLst>
              <a:ext uri="{FF2B5EF4-FFF2-40B4-BE49-F238E27FC236}">
                <a16:creationId xmlns:a16="http://schemas.microsoft.com/office/drawing/2014/main" id="{4EED0476-2450-092B-DE10-53A1ED9B880A}"/>
              </a:ext>
            </a:extLst>
          </p:cNvPr>
          <p:cNvPicPr>
            <a:picLocks noChangeAspect="1"/>
          </p:cNvPicPr>
          <p:nvPr/>
        </p:nvPicPr>
        <p:blipFill>
          <a:blip r:embed="rId4"/>
          <a:stretch>
            <a:fillRect/>
          </a:stretch>
        </p:blipFill>
        <p:spPr>
          <a:xfrm>
            <a:off x="186430" y="2315191"/>
            <a:ext cx="5980982" cy="3692606"/>
          </a:xfrm>
          <a:prstGeom prst="rect">
            <a:avLst/>
          </a:prstGeom>
        </p:spPr>
      </p:pic>
      <p:sp>
        <p:nvSpPr>
          <p:cNvPr id="11" name="TextBox 10">
            <a:extLst>
              <a:ext uri="{FF2B5EF4-FFF2-40B4-BE49-F238E27FC236}">
                <a16:creationId xmlns:a16="http://schemas.microsoft.com/office/drawing/2014/main" id="{EA5F1F09-BDCD-8651-35DD-5415CC453B7B}"/>
              </a:ext>
            </a:extLst>
          </p:cNvPr>
          <p:cNvSpPr txBox="1"/>
          <p:nvPr/>
        </p:nvSpPr>
        <p:spPr>
          <a:xfrm>
            <a:off x="1261808" y="2746801"/>
            <a:ext cx="4103648" cy="369332"/>
          </a:xfrm>
          <a:prstGeom prst="rect">
            <a:avLst/>
          </a:prstGeom>
          <a:noFill/>
        </p:spPr>
        <p:txBody>
          <a:bodyPr wrap="square" rtlCol="0">
            <a:spAutoFit/>
          </a:bodyPr>
          <a:lstStyle/>
          <a:p>
            <a:r>
              <a:rPr lang="en-US" dirty="0"/>
              <a:t>*         **         **       *           *.        **</a:t>
            </a:r>
          </a:p>
        </p:txBody>
      </p:sp>
      <p:sp>
        <p:nvSpPr>
          <p:cNvPr id="12" name="TextBox 11">
            <a:extLst>
              <a:ext uri="{FF2B5EF4-FFF2-40B4-BE49-F238E27FC236}">
                <a16:creationId xmlns:a16="http://schemas.microsoft.com/office/drawing/2014/main" id="{11FF9590-465C-3BB2-95C2-B8FA92061E19}"/>
              </a:ext>
            </a:extLst>
          </p:cNvPr>
          <p:cNvSpPr txBox="1"/>
          <p:nvPr/>
        </p:nvSpPr>
        <p:spPr>
          <a:xfrm>
            <a:off x="3483977" y="6483346"/>
            <a:ext cx="457368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&lt;1e-2; *; p &lt;0.05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88491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9DD93-4BEA-EEDC-91A3-F05EE6D0763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923A597-22BB-2C38-76A5-2AE5A289C3AB}"/>
              </a:ext>
            </a:extLst>
          </p:cNvPr>
          <p:cNvSpPr>
            <a:spLocks noGrp="1"/>
          </p:cNvSpPr>
          <p:nvPr>
            <p:ph type="title"/>
          </p:nvPr>
        </p:nvSpPr>
        <p:spPr/>
        <p:txBody>
          <a:bodyPr/>
          <a:lstStyle/>
          <a:p>
            <a:r>
              <a:rPr lang="en-US" dirty="0">
                <a:solidFill>
                  <a:srgbClr val="FF0000"/>
                </a:solidFill>
              </a:rPr>
              <a:t>Linkage analyses (upset plots w/ feature metadata for each set would be great)</a:t>
            </a:r>
          </a:p>
        </p:txBody>
      </p:sp>
    </p:spTree>
    <p:extLst>
      <p:ext uri="{BB962C8B-B14F-4D97-AF65-F5344CB8AC3E}">
        <p14:creationId xmlns:p14="http://schemas.microsoft.com/office/powerpoint/2010/main" val="83538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solidFill>
                  <a:srgbClr val="FF0000"/>
                </a:solidFill>
              </a:rPr>
              <a:t>Fill in</a:t>
            </a:r>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F481-A044-28D5-EBB1-E1AB963EF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6E99F-0D61-40CB-D7BE-C03E92F237DA}"/>
              </a:ext>
            </a:extLst>
          </p:cNvPr>
          <p:cNvSpPr>
            <a:spLocks noGrp="1"/>
          </p:cNvSpPr>
          <p:nvPr>
            <p:ph type="title"/>
          </p:nvPr>
        </p:nvSpPr>
        <p:spPr>
          <a:xfrm>
            <a:off x="838200" y="593725"/>
            <a:ext cx="10515600" cy="1325563"/>
          </a:xfrm>
        </p:spPr>
        <p:txBody>
          <a:bodyPr>
            <a:normAutofit fontScale="90000"/>
          </a:bodyPr>
          <a:lstStyle/>
          <a:p>
            <a:r>
              <a:rPr lang="en-US" dirty="0"/>
              <a:t>No differences in convergence (nor publicity, </a:t>
            </a:r>
            <a:r>
              <a:rPr lang="en-US" dirty="0" err="1"/>
              <a:t>privicity</a:t>
            </a:r>
            <a:r>
              <a:rPr lang="en-US" dirty="0"/>
              <a:t>, not shown) between </a:t>
            </a:r>
            <a:r>
              <a:rPr lang="en-US" dirty="0" err="1"/>
              <a:t>irAE</a:t>
            </a:r>
            <a:r>
              <a:rPr lang="en-US" dirty="0"/>
              <a:t> groups by chain, cell type (nor at l2 level, not shown)</a:t>
            </a:r>
          </a:p>
        </p:txBody>
      </p:sp>
      <p:pic>
        <p:nvPicPr>
          <p:cNvPr id="4" name="Picture 3">
            <a:extLst>
              <a:ext uri="{FF2B5EF4-FFF2-40B4-BE49-F238E27FC236}">
                <a16:creationId xmlns:a16="http://schemas.microsoft.com/office/drawing/2014/main" id="{D36F2966-4F94-9B4C-4F9C-25300611E4C5}"/>
              </a:ext>
            </a:extLst>
          </p:cNvPr>
          <p:cNvPicPr>
            <a:picLocks noChangeAspect="1"/>
          </p:cNvPicPr>
          <p:nvPr/>
        </p:nvPicPr>
        <p:blipFill>
          <a:blip r:embed="rId3"/>
          <a:stretch>
            <a:fillRect/>
          </a:stretch>
        </p:blipFill>
        <p:spPr>
          <a:xfrm>
            <a:off x="336430" y="2615611"/>
            <a:ext cx="5512279" cy="3459154"/>
          </a:xfrm>
          <a:prstGeom prst="rect">
            <a:avLst/>
          </a:prstGeom>
        </p:spPr>
      </p:pic>
      <p:pic>
        <p:nvPicPr>
          <p:cNvPr id="8" name="Picture 7">
            <a:extLst>
              <a:ext uri="{FF2B5EF4-FFF2-40B4-BE49-F238E27FC236}">
                <a16:creationId xmlns:a16="http://schemas.microsoft.com/office/drawing/2014/main" id="{74A47B9E-F101-25B3-F689-FE326556700D}"/>
              </a:ext>
            </a:extLst>
          </p:cNvPr>
          <p:cNvPicPr>
            <a:picLocks noChangeAspect="1"/>
          </p:cNvPicPr>
          <p:nvPr/>
        </p:nvPicPr>
        <p:blipFill>
          <a:blip r:embed="rId4"/>
          <a:stretch>
            <a:fillRect/>
          </a:stretch>
        </p:blipFill>
        <p:spPr>
          <a:xfrm>
            <a:off x="5950592" y="2615611"/>
            <a:ext cx="5813978" cy="3459154"/>
          </a:xfrm>
          <a:prstGeom prst="rect">
            <a:avLst/>
          </a:prstGeom>
        </p:spPr>
      </p:pic>
      <p:pic>
        <p:nvPicPr>
          <p:cNvPr id="18" name="Picture 17">
            <a:extLst>
              <a:ext uri="{FF2B5EF4-FFF2-40B4-BE49-F238E27FC236}">
                <a16:creationId xmlns:a16="http://schemas.microsoft.com/office/drawing/2014/main" id="{D2E10F5C-2432-FC98-75A6-D28F7BD482AB}"/>
              </a:ext>
            </a:extLst>
          </p:cNvPr>
          <p:cNvPicPr>
            <a:picLocks noChangeAspect="1"/>
          </p:cNvPicPr>
          <p:nvPr/>
        </p:nvPicPr>
        <p:blipFill>
          <a:blip r:embed="rId5"/>
          <a:stretch>
            <a:fillRect/>
          </a:stretch>
        </p:blipFill>
        <p:spPr>
          <a:xfrm>
            <a:off x="10698193" y="5908656"/>
            <a:ext cx="1157377" cy="711237"/>
          </a:xfrm>
          <a:prstGeom prst="rect">
            <a:avLst/>
          </a:prstGeom>
        </p:spPr>
      </p:pic>
      <p:sp>
        <p:nvSpPr>
          <p:cNvPr id="3" name="TextBox 2">
            <a:extLst>
              <a:ext uri="{FF2B5EF4-FFF2-40B4-BE49-F238E27FC236}">
                <a16:creationId xmlns:a16="http://schemas.microsoft.com/office/drawing/2014/main" id="{5F70182F-4942-94E1-399A-5FA7A9F87081}"/>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5523DAD-00B5-F6E9-916C-888EE2119D97}"/>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sp>
        <p:nvSpPr>
          <p:cNvPr id="6" name="TextBox 5">
            <a:extLst>
              <a:ext uri="{FF2B5EF4-FFF2-40B4-BE49-F238E27FC236}">
                <a16:creationId xmlns:a16="http://schemas.microsoft.com/office/drawing/2014/main" id="{6381F91F-712C-193D-BDB3-100A29D32C6E}"/>
              </a:ext>
            </a:extLst>
          </p:cNvPr>
          <p:cNvSpPr txBox="1"/>
          <p:nvPr/>
        </p:nvSpPr>
        <p:spPr>
          <a:xfrm>
            <a:off x="1795346" y="6501161"/>
            <a:ext cx="8590878" cy="369332"/>
          </a:xfrm>
          <a:prstGeom prst="rect">
            <a:avLst/>
          </a:prstGeom>
          <a:noFill/>
        </p:spPr>
        <p:txBody>
          <a:bodyPr wrap="none" rtlCol="0">
            <a:spAutoFit/>
          </a:bodyPr>
          <a:lstStyle/>
          <a:p>
            <a:r>
              <a:rPr lang="en-US" dirty="0">
                <a:solidFill>
                  <a:srgbClr val="FF0000"/>
                </a:solidFill>
              </a:rPr>
              <a:t>Color UMAPs by publicity, </a:t>
            </a:r>
            <a:r>
              <a:rPr lang="en-US" dirty="0" err="1">
                <a:solidFill>
                  <a:srgbClr val="FF0000"/>
                </a:solidFill>
              </a:rPr>
              <a:t>privicity</a:t>
            </a:r>
            <a:r>
              <a:rPr lang="en-US" dirty="0">
                <a:solidFill>
                  <a:srgbClr val="FF0000"/>
                </a:solidFill>
              </a:rPr>
              <a:t> (new definition excluding singletons), and convergence</a:t>
            </a:r>
          </a:p>
        </p:txBody>
      </p:sp>
    </p:spTree>
    <p:extLst>
      <p:ext uri="{BB962C8B-B14F-4D97-AF65-F5344CB8AC3E}">
        <p14:creationId xmlns:p14="http://schemas.microsoft.com/office/powerpoint/2010/main" val="3787540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No differences in TCR repertoire diversity, clonality between </a:t>
            </a:r>
            <a:r>
              <a:rPr lang="en-US" dirty="0" err="1"/>
              <a:t>irAE</a:t>
            </a:r>
            <a:r>
              <a:rPr lang="en-US" dirty="0"/>
              <a:t> groups </a:t>
            </a:r>
            <a:r>
              <a:rPr lang="en-US" dirty="0">
                <a:solidFill>
                  <a:srgbClr val="FF0000"/>
                </a:solidFill>
              </a:rPr>
              <a:t>(both datasets)</a:t>
            </a:r>
          </a:p>
        </p:txBody>
      </p:sp>
    </p:spTree>
    <p:extLst>
      <p:ext uri="{BB962C8B-B14F-4D97-AF65-F5344CB8AC3E}">
        <p14:creationId xmlns:p14="http://schemas.microsoft.com/office/powerpoint/2010/main" val="2075010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65D28-1217-637D-493A-C5E8BF863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5AD95-ABE1-59F9-4F8D-C5CAAECC490E}"/>
              </a:ext>
            </a:extLst>
          </p:cNvPr>
          <p:cNvSpPr>
            <a:spLocks noGrp="1"/>
          </p:cNvSpPr>
          <p:nvPr>
            <p:ph type="title"/>
          </p:nvPr>
        </p:nvSpPr>
        <p:spPr>
          <a:xfrm>
            <a:off x="838200" y="593725"/>
            <a:ext cx="10515600" cy="1325563"/>
          </a:xfrm>
        </p:spPr>
        <p:txBody>
          <a:bodyPr>
            <a:normAutofit fontScale="90000"/>
          </a:bodyPr>
          <a:lstStyle/>
          <a:p>
            <a:r>
              <a:rPr lang="en-US" dirty="0"/>
              <a:t>In myocarditis dataset, a few VJ genes are differentially encountered in different </a:t>
            </a:r>
            <a:r>
              <a:rPr lang="en-US" dirty="0" err="1"/>
              <a:t>irAE</a:t>
            </a:r>
            <a:r>
              <a:rPr lang="en-US" dirty="0"/>
              <a:t> groups. </a:t>
            </a:r>
            <a:r>
              <a:rPr lang="en-US" dirty="0">
                <a:solidFill>
                  <a:srgbClr val="FF0000"/>
                </a:solidFill>
              </a:rPr>
              <a:t>Clean to be just significant ones, show both datasets, </a:t>
            </a:r>
            <a:r>
              <a:rPr lang="en-US" dirty="0" err="1">
                <a:solidFill>
                  <a:srgbClr val="FF0000"/>
                </a:solidFill>
              </a:rPr>
              <a:t>padj</a:t>
            </a:r>
            <a:endParaRPr lang="en-US" dirty="0">
              <a:solidFill>
                <a:srgbClr val="FF0000"/>
              </a:solidFill>
            </a:endParaRPr>
          </a:p>
        </p:txBody>
      </p:sp>
      <p:sp>
        <p:nvSpPr>
          <p:cNvPr id="9" name="TextBox 8">
            <a:extLst>
              <a:ext uri="{FF2B5EF4-FFF2-40B4-BE49-F238E27FC236}">
                <a16:creationId xmlns:a16="http://schemas.microsoft.com/office/drawing/2014/main" id="{790F8A63-7817-7607-CEE3-811C2A49DEAD}"/>
              </a:ext>
            </a:extLst>
          </p:cNvPr>
          <p:cNvSpPr txBox="1"/>
          <p:nvPr/>
        </p:nvSpPr>
        <p:spPr>
          <a:xfrm>
            <a:off x="3483977" y="6483346"/>
            <a:ext cx="457368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&lt;1e-2; *; p &lt;0.05</a:t>
            </a:r>
            <a:endParaRPr lang="en-US" b="0" i="0" u="none" strike="noStrike" dirty="0">
              <a:solidFill>
                <a:srgbClr val="212121"/>
              </a:solidFill>
              <a:effectLst/>
              <a:latin typeface="Cambria" panose="02040503050406030204" pitchFamily="18" charset="0"/>
            </a:endParaRPr>
          </a:p>
        </p:txBody>
      </p:sp>
      <p:pic>
        <p:nvPicPr>
          <p:cNvPr id="3" name="Picture 2">
            <a:extLst>
              <a:ext uri="{FF2B5EF4-FFF2-40B4-BE49-F238E27FC236}">
                <a16:creationId xmlns:a16="http://schemas.microsoft.com/office/drawing/2014/main" id="{B33CB14B-9F90-83DF-EC7F-70B8143C8A0D}"/>
              </a:ext>
            </a:extLst>
          </p:cNvPr>
          <p:cNvPicPr>
            <a:picLocks noChangeAspect="1"/>
          </p:cNvPicPr>
          <p:nvPr/>
        </p:nvPicPr>
        <p:blipFill>
          <a:blip r:embed="rId3"/>
          <a:stretch>
            <a:fillRect/>
          </a:stretch>
        </p:blipFill>
        <p:spPr>
          <a:xfrm>
            <a:off x="-5356" y="2155412"/>
            <a:ext cx="6121676" cy="3632835"/>
          </a:xfrm>
          <a:prstGeom prst="rect">
            <a:avLst/>
          </a:prstGeom>
        </p:spPr>
      </p:pic>
      <p:pic>
        <p:nvPicPr>
          <p:cNvPr id="6" name="Picture 5">
            <a:extLst>
              <a:ext uri="{FF2B5EF4-FFF2-40B4-BE49-F238E27FC236}">
                <a16:creationId xmlns:a16="http://schemas.microsoft.com/office/drawing/2014/main" id="{4D4C4565-441B-27A1-0BAE-571C7948BF7E}"/>
              </a:ext>
            </a:extLst>
          </p:cNvPr>
          <p:cNvPicPr>
            <a:picLocks noChangeAspect="1"/>
          </p:cNvPicPr>
          <p:nvPr/>
        </p:nvPicPr>
        <p:blipFill>
          <a:blip r:embed="rId4"/>
          <a:stretch>
            <a:fillRect/>
          </a:stretch>
        </p:blipFill>
        <p:spPr>
          <a:xfrm>
            <a:off x="6024880" y="2155412"/>
            <a:ext cx="6121676" cy="3598910"/>
          </a:xfrm>
          <a:prstGeom prst="rect">
            <a:avLst/>
          </a:prstGeom>
        </p:spPr>
      </p:pic>
      <p:sp>
        <p:nvSpPr>
          <p:cNvPr id="17" name="TextBox 16">
            <a:extLst>
              <a:ext uri="{FF2B5EF4-FFF2-40B4-BE49-F238E27FC236}">
                <a16:creationId xmlns:a16="http://schemas.microsoft.com/office/drawing/2014/main" id="{7E6C39B3-8449-1DAD-3A38-CE677BE0DE96}"/>
              </a:ext>
            </a:extLst>
          </p:cNvPr>
          <p:cNvSpPr txBox="1"/>
          <p:nvPr/>
        </p:nvSpPr>
        <p:spPr>
          <a:xfrm>
            <a:off x="3004682" y="2998708"/>
            <a:ext cx="674399" cy="369332"/>
          </a:xfrm>
          <a:prstGeom prst="rect">
            <a:avLst/>
          </a:prstGeom>
          <a:noFill/>
        </p:spPr>
        <p:txBody>
          <a:bodyPr wrap="square" rtlCol="0">
            <a:spAutoFit/>
          </a:bodyPr>
          <a:lstStyle/>
          <a:p>
            <a:r>
              <a:rPr lang="en-US" dirty="0"/>
              <a:t>*</a:t>
            </a:r>
          </a:p>
        </p:txBody>
      </p:sp>
      <p:sp>
        <p:nvSpPr>
          <p:cNvPr id="18" name="TextBox 17">
            <a:extLst>
              <a:ext uri="{FF2B5EF4-FFF2-40B4-BE49-F238E27FC236}">
                <a16:creationId xmlns:a16="http://schemas.microsoft.com/office/drawing/2014/main" id="{3C1C74E3-2978-56D3-FAD6-E7BBC2F2DF72}"/>
              </a:ext>
            </a:extLst>
          </p:cNvPr>
          <p:cNvSpPr txBox="1"/>
          <p:nvPr/>
        </p:nvSpPr>
        <p:spPr>
          <a:xfrm>
            <a:off x="1172624" y="2988548"/>
            <a:ext cx="674399"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FE1D3D4E-C96A-BC90-D608-A26CA9CAA44A}"/>
              </a:ext>
            </a:extLst>
          </p:cNvPr>
          <p:cNvSpPr txBox="1"/>
          <p:nvPr/>
        </p:nvSpPr>
        <p:spPr>
          <a:xfrm>
            <a:off x="6658639" y="3044428"/>
            <a:ext cx="674399"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F1FA0E22-7F7E-DB6E-F98A-7A3E1794075C}"/>
              </a:ext>
            </a:extLst>
          </p:cNvPr>
          <p:cNvSpPr txBox="1"/>
          <p:nvPr/>
        </p:nvSpPr>
        <p:spPr>
          <a:xfrm>
            <a:off x="1847023" y="5805780"/>
            <a:ext cx="9223807" cy="369332"/>
          </a:xfrm>
          <a:prstGeom prst="rect">
            <a:avLst/>
          </a:prstGeom>
          <a:noFill/>
        </p:spPr>
        <p:txBody>
          <a:bodyPr wrap="none" rtlCol="0">
            <a:spAutoFit/>
          </a:bodyPr>
          <a:lstStyle/>
          <a:p>
            <a:r>
              <a:rPr lang="en-US" dirty="0"/>
              <a:t>Showing 10 V/J genes with highest differences in median normalized counts between </a:t>
            </a:r>
            <a:r>
              <a:rPr lang="en-US" dirty="0" err="1"/>
              <a:t>irAE</a:t>
            </a:r>
            <a:r>
              <a:rPr lang="en-US" dirty="0"/>
              <a:t> groups</a:t>
            </a:r>
          </a:p>
        </p:txBody>
      </p:sp>
    </p:spTree>
    <p:extLst>
      <p:ext uri="{BB962C8B-B14F-4D97-AF65-F5344CB8AC3E}">
        <p14:creationId xmlns:p14="http://schemas.microsoft.com/office/powerpoint/2010/main" val="2936744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115BE-237D-E9EE-4DFD-BFD58D8EC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9F076-F11A-B71E-6809-AC8D27EFD45C}"/>
              </a:ext>
            </a:extLst>
          </p:cNvPr>
          <p:cNvSpPr>
            <a:spLocks noGrp="1"/>
          </p:cNvSpPr>
          <p:nvPr>
            <p:ph type="title"/>
          </p:nvPr>
        </p:nvSpPr>
        <p:spPr>
          <a:xfrm>
            <a:off x="838199" y="593725"/>
            <a:ext cx="9999689" cy="1325563"/>
          </a:xfrm>
        </p:spPr>
        <p:txBody>
          <a:bodyPr>
            <a:normAutofit/>
          </a:bodyPr>
          <a:lstStyle/>
          <a:p>
            <a:r>
              <a:rPr lang="en-US" dirty="0"/>
              <a:t>Feature analysis methods</a:t>
            </a:r>
          </a:p>
        </p:txBody>
      </p:sp>
      <p:sp>
        <p:nvSpPr>
          <p:cNvPr id="3" name="Content Placeholder 2">
            <a:extLst>
              <a:ext uri="{FF2B5EF4-FFF2-40B4-BE49-F238E27FC236}">
                <a16:creationId xmlns:a16="http://schemas.microsoft.com/office/drawing/2014/main" id="{07B85437-97DC-45ED-76AF-B97F911020A3}"/>
              </a:ext>
            </a:extLst>
          </p:cNvPr>
          <p:cNvSpPr>
            <a:spLocks noGrp="1"/>
          </p:cNvSpPr>
          <p:nvPr>
            <p:ph idx="1"/>
          </p:nvPr>
        </p:nvSpPr>
        <p:spPr>
          <a:xfrm>
            <a:off x="838200" y="1919289"/>
            <a:ext cx="10287000" cy="4583112"/>
          </a:xfrm>
        </p:spPr>
        <p:txBody>
          <a:bodyPr>
            <a:normAutofit/>
          </a:bodyPr>
          <a:lstStyle/>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marL="514350" indent="-514350">
              <a:buFont typeface="+mj-lt"/>
              <a:buAutoNum type="arabicPeriod"/>
            </a:pPr>
            <a:r>
              <a:rPr lang="en-US" dirty="0"/>
              <a:t>CDR3 length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of top clonotypes</a:t>
            </a:r>
          </a:p>
        </p:txBody>
      </p:sp>
    </p:spTree>
    <p:extLst>
      <p:ext uri="{BB962C8B-B14F-4D97-AF65-F5344CB8AC3E}">
        <p14:creationId xmlns:p14="http://schemas.microsoft.com/office/powerpoint/2010/main" val="2617389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sz="3200" dirty="0"/>
              <a:t>Heatmap methods</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938711"/>
          </a:xfrm>
        </p:spPr>
        <p:txBody>
          <a:bodyPr>
            <a:normAutofit fontScale="92500" lnSpcReduction="10000"/>
          </a:bodyPr>
          <a:lstStyle/>
          <a:p>
            <a:pPr marL="514350" indent="-514350">
              <a:buFont typeface="+mj-lt"/>
              <a:buAutoNum type="arabicPeriod"/>
            </a:pPr>
            <a:r>
              <a:rPr lang="en-US" dirty="0"/>
              <a:t>Calculate clonotype (chain-CDR3-V-J) counts within each patient</a:t>
            </a:r>
          </a:p>
          <a:p>
            <a:pPr marL="514350" indent="-514350">
              <a:buFont typeface="+mj-lt"/>
              <a:buAutoNum type="arabicPeriod"/>
            </a:pPr>
            <a:r>
              <a:rPr lang="en-US" dirty="0"/>
              <a:t>If not </a:t>
            </a:r>
            <a:r>
              <a:rPr lang="en-US" dirty="0" err="1"/>
              <a:t>downsampling</a:t>
            </a:r>
            <a:r>
              <a:rPr lang="en-US" dirty="0"/>
              <a:t>, 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if not </a:t>
            </a:r>
            <a:r>
              <a:rPr lang="en-US" dirty="0" err="1"/>
              <a:t>downsampled</a:t>
            </a:r>
            <a:r>
              <a:rPr lang="en-US" dirty="0"/>
              <a:t>) clonotype counts within cell type, chain groups</a:t>
            </a:r>
          </a:p>
          <a:p>
            <a:pPr marL="514350" indent="-514350">
              <a:buFont typeface="+mj-lt"/>
              <a:buAutoNum type="arabicPeriod"/>
            </a:pPr>
            <a:r>
              <a:rPr lang="en-US" dirty="0"/>
              <a:t>Create 10 bins per cell type, chain group, i.e. bin 1 is top 10% clonotypes for that chain-cell type across patients</a:t>
            </a:r>
          </a:p>
          <a:p>
            <a:pPr marL="514350" indent="-514350">
              <a:buFont typeface="+mj-lt"/>
              <a:buAutoNum type="arabicPeriod"/>
            </a:pPr>
            <a:r>
              <a:rPr lang="en-US" dirty="0"/>
              <a:t>Perform Wilcox rank sum test within each bin for each cell type, chain group for features of interest</a:t>
            </a:r>
          </a:p>
          <a:p>
            <a:pPr marL="514350" indent="-514350">
              <a:buFont typeface="+mj-lt"/>
              <a:buAutoNum type="arabicPeriod"/>
            </a:pPr>
            <a:r>
              <a:rPr lang="en-US" dirty="0"/>
              <a:t>Create heatmaps of –log10(p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a:bodyPr>
          <a:lstStyle/>
          <a:p>
            <a:r>
              <a:rPr lang="en-US" dirty="0"/>
              <a:t>Highly expanded CD8 </a:t>
            </a:r>
            <a:r>
              <a:rPr lang="en-US" dirty="0" err="1"/>
              <a:t>Trm</a:t>
            </a:r>
            <a:r>
              <a:rPr lang="en-US" dirty="0"/>
              <a:t> TRAs seem to have distinct features between colitis </a:t>
            </a:r>
            <a:r>
              <a:rPr lang="en-US" dirty="0" err="1"/>
              <a:t>irAE</a:t>
            </a:r>
            <a:r>
              <a:rPr lang="en-US" dirty="0"/>
              <a:t> and no colitis </a:t>
            </a:r>
            <a:r>
              <a:rPr lang="en-US" dirty="0" err="1"/>
              <a:t>irAE</a:t>
            </a:r>
            <a:r>
              <a:rPr lang="en-US" dirty="0"/>
              <a:t> groups</a:t>
            </a:r>
          </a:p>
        </p:txBody>
      </p:sp>
      <p:pic>
        <p:nvPicPr>
          <p:cNvPr id="6" name="Picture 5">
            <a:extLst>
              <a:ext uri="{FF2B5EF4-FFF2-40B4-BE49-F238E27FC236}">
                <a16:creationId xmlns:a16="http://schemas.microsoft.com/office/drawing/2014/main" id="{F515AD94-BDB5-3705-E91D-6D66E1697873}"/>
              </a:ext>
            </a:extLst>
          </p:cNvPr>
          <p:cNvPicPr>
            <a:picLocks noChangeAspect="1"/>
          </p:cNvPicPr>
          <p:nvPr/>
        </p:nvPicPr>
        <p:blipFill>
          <a:blip r:embed="rId3"/>
          <a:stretch>
            <a:fillRect/>
          </a:stretch>
        </p:blipFill>
        <p:spPr>
          <a:xfrm>
            <a:off x="6462624" y="2475781"/>
            <a:ext cx="5420670" cy="3331138"/>
          </a:xfrm>
          <a:prstGeom prst="rect">
            <a:avLst/>
          </a:prstGeom>
        </p:spPr>
      </p:pic>
      <p:pic>
        <p:nvPicPr>
          <p:cNvPr id="7" name="Picture 6">
            <a:extLst>
              <a:ext uri="{FF2B5EF4-FFF2-40B4-BE49-F238E27FC236}">
                <a16:creationId xmlns:a16="http://schemas.microsoft.com/office/drawing/2014/main" id="{05AE218A-74C8-C115-DDE3-0E87E7733582}"/>
              </a:ext>
            </a:extLst>
          </p:cNvPr>
          <p:cNvPicPr>
            <a:picLocks noChangeAspect="1"/>
          </p:cNvPicPr>
          <p:nvPr/>
        </p:nvPicPr>
        <p:blipFill>
          <a:blip r:embed="rId4"/>
          <a:stretch>
            <a:fillRect/>
          </a:stretch>
        </p:blipFill>
        <p:spPr>
          <a:xfrm>
            <a:off x="173967" y="2475781"/>
            <a:ext cx="5378165" cy="3331138"/>
          </a:xfrm>
          <a:prstGeom prst="rect">
            <a:avLst/>
          </a:prstGeom>
        </p:spPr>
      </p:pic>
      <p:sp>
        <p:nvSpPr>
          <p:cNvPr id="8" name="TextBox 7">
            <a:extLst>
              <a:ext uri="{FF2B5EF4-FFF2-40B4-BE49-F238E27FC236}">
                <a16:creationId xmlns:a16="http://schemas.microsoft.com/office/drawing/2014/main" id="{E2D6AD05-D212-2CFE-3A87-3116EAD94F51}"/>
              </a:ext>
            </a:extLst>
          </p:cNvPr>
          <p:cNvSpPr txBox="1"/>
          <p:nvPr/>
        </p:nvSpPr>
        <p:spPr>
          <a:xfrm>
            <a:off x="646981" y="2038747"/>
            <a:ext cx="3134833" cy="369332"/>
          </a:xfrm>
          <a:prstGeom prst="rect">
            <a:avLst/>
          </a:prstGeom>
          <a:noFill/>
        </p:spPr>
        <p:txBody>
          <a:bodyPr wrap="none" rtlCol="0">
            <a:spAutoFit/>
          </a:bodyPr>
          <a:lstStyle/>
          <a:p>
            <a:r>
              <a:rPr lang="en-US" dirty="0"/>
              <a:t>Normalized by clonotype depth</a:t>
            </a:r>
          </a:p>
        </p:txBody>
      </p:sp>
      <p:sp>
        <p:nvSpPr>
          <p:cNvPr id="9" name="TextBox 8">
            <a:extLst>
              <a:ext uri="{FF2B5EF4-FFF2-40B4-BE49-F238E27FC236}">
                <a16:creationId xmlns:a16="http://schemas.microsoft.com/office/drawing/2014/main" id="{F95A841D-9DF0-37FB-08CD-37D95B1193E3}"/>
              </a:ext>
            </a:extLst>
          </p:cNvPr>
          <p:cNvSpPr txBox="1"/>
          <p:nvPr/>
        </p:nvSpPr>
        <p:spPr>
          <a:xfrm>
            <a:off x="7778150" y="2040056"/>
            <a:ext cx="1531894" cy="369332"/>
          </a:xfrm>
          <a:prstGeom prst="rect">
            <a:avLst/>
          </a:prstGeom>
          <a:noFill/>
        </p:spPr>
        <p:txBody>
          <a:bodyPr wrap="none" rtlCol="0">
            <a:spAutoFit/>
          </a:bodyPr>
          <a:lstStyle/>
          <a:p>
            <a:r>
              <a:rPr lang="en-US" dirty="0" err="1"/>
              <a:t>Downsampled</a:t>
            </a:r>
            <a:endParaRPr lang="en-US" dirty="0"/>
          </a:p>
        </p:txBody>
      </p:sp>
      <p:sp>
        <p:nvSpPr>
          <p:cNvPr id="10" name="TextBox 9">
            <a:extLst>
              <a:ext uri="{FF2B5EF4-FFF2-40B4-BE49-F238E27FC236}">
                <a16:creationId xmlns:a16="http://schemas.microsoft.com/office/drawing/2014/main" id="{E6EDFA21-3C30-D00F-661D-A35764BAA9D5}"/>
              </a:ext>
            </a:extLst>
          </p:cNvPr>
          <p:cNvSpPr txBox="1"/>
          <p:nvPr/>
        </p:nvSpPr>
        <p:spPr>
          <a:xfrm>
            <a:off x="321286" y="5873312"/>
            <a:ext cx="4084320" cy="369332"/>
          </a:xfrm>
          <a:prstGeom prst="rect">
            <a:avLst/>
          </a:prstGeom>
          <a:noFill/>
        </p:spPr>
        <p:txBody>
          <a:bodyPr wrap="square" rtlCol="0">
            <a:spAutoFit/>
          </a:bodyPr>
          <a:lstStyle/>
          <a:p>
            <a:r>
              <a:rPr lang="en-US" dirty="0">
                <a:sym typeface="Wingdings" pitchFamily="2" charset="2"/>
              </a:rPr>
              <a:t> </a:t>
            </a:r>
            <a:r>
              <a:rPr lang="en-US" dirty="0"/>
              <a:t>Increasing clonotype abundance</a:t>
            </a:r>
          </a:p>
        </p:txBody>
      </p:sp>
      <p:sp>
        <p:nvSpPr>
          <p:cNvPr id="11" name="TextBox 10">
            <a:extLst>
              <a:ext uri="{FF2B5EF4-FFF2-40B4-BE49-F238E27FC236}">
                <a16:creationId xmlns:a16="http://schemas.microsoft.com/office/drawing/2014/main" id="{C7BB0D6D-38A2-A7BC-E210-9A61DBC76F91}"/>
              </a:ext>
            </a:extLst>
          </p:cNvPr>
          <p:cNvSpPr txBox="1"/>
          <p:nvPr/>
        </p:nvSpPr>
        <p:spPr>
          <a:xfrm>
            <a:off x="6340367" y="5873312"/>
            <a:ext cx="4084320" cy="369332"/>
          </a:xfrm>
          <a:prstGeom prst="rect">
            <a:avLst/>
          </a:prstGeom>
          <a:noFill/>
        </p:spPr>
        <p:txBody>
          <a:bodyPr wrap="square" rtlCol="0">
            <a:spAutoFit/>
          </a:bodyPr>
          <a:lstStyle/>
          <a:p>
            <a:r>
              <a:rPr lang="en-US" dirty="0">
                <a:sym typeface="Wingdings" pitchFamily="2" charset="2"/>
              </a:rPr>
              <a:t> </a:t>
            </a:r>
            <a:r>
              <a:rPr lang="en-US" dirty="0"/>
              <a:t>Increasing clonotype abundance</a:t>
            </a:r>
          </a:p>
        </p:txBody>
      </p:sp>
      <p:sp>
        <p:nvSpPr>
          <p:cNvPr id="12" name="TextBox 11">
            <a:extLst>
              <a:ext uri="{FF2B5EF4-FFF2-40B4-BE49-F238E27FC236}">
                <a16:creationId xmlns:a16="http://schemas.microsoft.com/office/drawing/2014/main" id="{4599C001-1CBB-BCB6-EE32-2A09E732F5B8}"/>
              </a:ext>
            </a:extLst>
          </p:cNvPr>
          <p:cNvSpPr txBox="1"/>
          <p:nvPr/>
        </p:nvSpPr>
        <p:spPr>
          <a:xfrm>
            <a:off x="3052010" y="6488668"/>
            <a:ext cx="7382653" cy="369332"/>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Wilcox rank sum test: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&lt;1e-2, *; </a:t>
            </a:r>
            <a:r>
              <a:rPr lang="en-US" sz="1800" dirty="0" err="1">
                <a:effectLst/>
                <a:ea typeface="Calibri" panose="020F0502020204030204" pitchFamily="34" charset="0"/>
                <a:cs typeface="Times New Roman" panose="02020603050405020304" pitchFamily="18" charset="0"/>
              </a:rPr>
              <a:t>padj</a:t>
            </a:r>
            <a:r>
              <a:rPr lang="en-US" sz="1800" dirty="0">
                <a:effectLst/>
                <a:ea typeface="Calibri" panose="020F0502020204030204" pitchFamily="34" charset="0"/>
                <a:cs typeface="Times New Roman" panose="02020603050405020304" pitchFamily="18" charset="0"/>
              </a:rPr>
              <a:t> &lt;0.05</a:t>
            </a:r>
            <a:endParaRPr lang="en-US" sz="1800" b="0" i="0" u="none" strike="noStrike" dirty="0">
              <a:solidFill>
                <a:srgbClr val="212121"/>
              </a:solidFill>
              <a:effectLst/>
            </a:endParaRPr>
          </a:p>
        </p:txBody>
      </p:sp>
      <p:sp>
        <p:nvSpPr>
          <p:cNvPr id="3" name="TextBox 2">
            <a:extLst>
              <a:ext uri="{FF2B5EF4-FFF2-40B4-BE49-F238E27FC236}">
                <a16:creationId xmlns:a16="http://schemas.microsoft.com/office/drawing/2014/main" id="{B95BD8A2-2400-47C1-70E8-E55D164F8465}"/>
              </a:ext>
            </a:extLst>
          </p:cNvPr>
          <p:cNvSpPr txBox="1"/>
          <p:nvPr/>
        </p:nvSpPr>
        <p:spPr>
          <a:xfrm>
            <a:off x="1410358" y="175604"/>
            <a:ext cx="9371283" cy="646331"/>
          </a:xfrm>
          <a:prstGeom prst="rect">
            <a:avLst/>
          </a:prstGeom>
          <a:noFill/>
        </p:spPr>
        <p:txBody>
          <a:bodyPr wrap="none" rtlCol="0">
            <a:spAutoFit/>
          </a:bodyPr>
          <a:lstStyle/>
          <a:p>
            <a:r>
              <a:rPr lang="en-US" dirty="0">
                <a:solidFill>
                  <a:srgbClr val="FF0000"/>
                </a:solidFill>
              </a:rPr>
              <a:t>Show entire heatmap then next slide zoom in on CD4 TRA </a:t>
            </a:r>
            <a:r>
              <a:rPr lang="en-US" dirty="0" err="1">
                <a:solidFill>
                  <a:srgbClr val="FF0000"/>
                </a:solidFill>
              </a:rPr>
              <a:t>Trm</a:t>
            </a:r>
            <a:r>
              <a:rPr lang="en-US" dirty="0">
                <a:solidFill>
                  <a:srgbClr val="FF0000"/>
                </a:solidFill>
              </a:rPr>
              <a:t> 2 features and box plot for sig bin</a:t>
            </a:r>
          </a:p>
          <a:p>
            <a:r>
              <a:rPr lang="en-US" dirty="0">
                <a:solidFill>
                  <a:srgbClr val="FF0000"/>
                </a:solidFill>
              </a:rPr>
              <a:t>Just focus on normalized or </a:t>
            </a:r>
            <a:r>
              <a:rPr lang="en-US" dirty="0" err="1">
                <a:solidFill>
                  <a:srgbClr val="FF0000"/>
                </a:solidFill>
              </a:rPr>
              <a:t>downsampled</a:t>
            </a:r>
            <a:r>
              <a:rPr lang="en-US" dirty="0">
                <a:solidFill>
                  <a:srgbClr val="FF0000"/>
                </a:solidFill>
              </a:rPr>
              <a:t> as they’re ~same for colitis (what to show for </a:t>
            </a:r>
            <a:r>
              <a:rPr lang="en-US" dirty="0" err="1">
                <a:solidFill>
                  <a:srgbClr val="FF0000"/>
                </a:solidFill>
              </a:rPr>
              <a:t>myocard</a:t>
            </a:r>
            <a:r>
              <a:rPr lang="en-US" dirty="0">
                <a:solidFill>
                  <a:srgbClr val="FF0000"/>
                </a:solidFill>
              </a:rPr>
              <a:t>?)</a:t>
            </a:r>
          </a:p>
        </p:txBody>
      </p:sp>
    </p:spTree>
    <p:extLst>
      <p:ext uri="{BB962C8B-B14F-4D97-AF65-F5344CB8AC3E}">
        <p14:creationId xmlns:p14="http://schemas.microsoft.com/office/powerpoint/2010/main" val="3029096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7E6674F4-9D53-AF43-A344-19B4797891ED}"/>
              </a:ext>
            </a:extLst>
          </p:cNvPr>
          <p:cNvPicPr>
            <a:picLocks noChangeAspect="1"/>
          </p:cNvPicPr>
          <p:nvPr/>
        </p:nvPicPr>
        <p:blipFill>
          <a:blip r:embed="rId3"/>
          <a:stretch>
            <a:fillRect/>
          </a:stretch>
        </p:blipFill>
        <p:spPr>
          <a:xfrm>
            <a:off x="2352040" y="1722141"/>
            <a:ext cx="7772400" cy="4632917"/>
          </a:xfrm>
          <a:prstGeom prst="rect">
            <a:avLst/>
          </a:prstGeom>
        </p:spPr>
      </p:pic>
      <p:sp>
        <p:nvSpPr>
          <p:cNvPr id="6" name="TextBox 5">
            <a:extLst>
              <a:ext uri="{FF2B5EF4-FFF2-40B4-BE49-F238E27FC236}">
                <a16:creationId xmlns:a16="http://schemas.microsoft.com/office/drawing/2014/main" id="{4B0A5D51-8C01-EA4B-19C5-03FE9DCAD716}"/>
              </a:ext>
            </a:extLst>
          </p:cNvPr>
          <p:cNvSpPr txBox="1"/>
          <p:nvPr/>
        </p:nvSpPr>
        <p:spPr>
          <a:xfrm rot="16200000">
            <a:off x="1511244" y="26509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061801A9-4595-C584-8E83-3C345FE00E31}"/>
              </a:ext>
            </a:extLst>
          </p:cNvPr>
          <p:cNvSpPr txBox="1"/>
          <p:nvPr/>
        </p:nvSpPr>
        <p:spPr>
          <a:xfrm>
            <a:off x="477453" y="3339735"/>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B4859D34-E296-FECA-774D-D6654C9BADC2}"/>
              </a:ext>
            </a:extLst>
          </p:cNvPr>
          <p:cNvSpPr txBox="1"/>
          <p:nvPr/>
        </p:nvSpPr>
        <p:spPr>
          <a:xfrm rot="5400000">
            <a:off x="1490923" y="44605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D5ED61C-67AE-75BD-A17E-D00C97DA26CA}"/>
              </a:ext>
            </a:extLst>
          </p:cNvPr>
          <p:cNvSpPr txBox="1"/>
          <p:nvPr/>
        </p:nvSpPr>
        <p:spPr>
          <a:xfrm>
            <a:off x="477452" y="3797534"/>
            <a:ext cx="1848839" cy="369332"/>
          </a:xfrm>
          <a:prstGeom prst="rect">
            <a:avLst/>
          </a:prstGeom>
          <a:noFill/>
        </p:spPr>
        <p:txBody>
          <a:bodyPr wrap="none" rtlCol="0">
            <a:spAutoFit/>
          </a:bodyPr>
          <a:lstStyle/>
          <a:p>
            <a:r>
              <a:rPr lang="en-US" dirty="0"/>
              <a:t>Less germline-like</a:t>
            </a:r>
          </a:p>
        </p:txBody>
      </p:sp>
      <p:sp>
        <p:nvSpPr>
          <p:cNvPr id="3" name="TextBox 2">
            <a:extLst>
              <a:ext uri="{FF2B5EF4-FFF2-40B4-BE49-F238E27FC236}">
                <a16:creationId xmlns:a16="http://schemas.microsoft.com/office/drawing/2014/main" id="{10451006-75F4-B203-4045-BE78BAAFAFDB}"/>
              </a:ext>
            </a:extLst>
          </p:cNvPr>
          <p:cNvSpPr txBox="1"/>
          <p:nvPr/>
        </p:nvSpPr>
        <p:spPr>
          <a:xfrm>
            <a:off x="3111190" y="423746"/>
            <a:ext cx="5755806" cy="369332"/>
          </a:xfrm>
          <a:prstGeom prst="rect">
            <a:avLst/>
          </a:prstGeom>
          <a:noFill/>
        </p:spPr>
        <p:txBody>
          <a:bodyPr wrap="none" rtlCol="0">
            <a:spAutoFit/>
          </a:bodyPr>
          <a:lstStyle/>
          <a:p>
            <a:r>
              <a:rPr lang="en-US" dirty="0">
                <a:solidFill>
                  <a:srgbClr val="FF0000"/>
                </a:solidFill>
              </a:rPr>
              <a:t>Show for both datasets? I think it was ~identical so no need</a:t>
            </a:r>
          </a:p>
        </p:txBody>
      </p:sp>
    </p:spTree>
    <p:extLst>
      <p:ext uri="{BB962C8B-B14F-4D97-AF65-F5344CB8AC3E}">
        <p14:creationId xmlns:p14="http://schemas.microsoft.com/office/powerpoint/2010/main" val="920106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Despite there being fewer CD4 </a:t>
            </a:r>
            <a:r>
              <a:rPr lang="en-US" dirty="0" err="1"/>
              <a:t>Trms</a:t>
            </a:r>
            <a:r>
              <a:rPr lang="en-US" dirty="0"/>
              <a:t> in </a:t>
            </a:r>
            <a:r>
              <a:rPr lang="en-US" dirty="0" err="1"/>
              <a:t>irAE</a:t>
            </a:r>
            <a:r>
              <a:rPr lang="en-US" dirty="0"/>
              <a:t> colitis tissue, their TCRs have distinct features (</a:t>
            </a:r>
            <a:r>
              <a:rPr lang="en-US" dirty="0" err="1"/>
              <a:t>pgen</a:t>
            </a:r>
            <a:r>
              <a:rPr lang="en-US" dirty="0"/>
              <a:t>, CDR3 length), perhaps an instance of a rarer cell type driving ~disease </a:t>
            </a:r>
            <a:r>
              <a:rPr lang="en-US" dirty="0">
                <a:solidFill>
                  <a:srgbClr val="FF0000"/>
                </a:solidFill>
              </a:rPr>
              <a:t>(find better word)</a:t>
            </a:r>
            <a:endParaRPr lang="en-US" dirty="0"/>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a:p>
            <a:endParaRPr lang="en-US" dirty="0">
              <a:solidFill>
                <a:srgbClr val="FF0000"/>
              </a:solidFill>
            </a:endParaRPr>
          </a:p>
        </p:txBody>
      </p:sp>
    </p:spTree>
    <p:extLst>
      <p:ext uri="{BB962C8B-B14F-4D97-AF65-F5344CB8AC3E}">
        <p14:creationId xmlns:p14="http://schemas.microsoft.com/office/powerpoint/2010/main" val="1615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Unanswered questions &amp; 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solidFill>
                  <a:srgbClr val="FF0000"/>
                </a:solidFill>
              </a:rPr>
              <a:t>Fill in</a:t>
            </a:r>
          </a:p>
        </p:txBody>
      </p:sp>
    </p:spTree>
    <p:extLst>
      <p:ext uri="{BB962C8B-B14F-4D97-AF65-F5344CB8AC3E}">
        <p14:creationId xmlns:p14="http://schemas.microsoft.com/office/powerpoint/2010/main" val="4091688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b="1" dirty="0"/>
              <a:t>Peter Linsley</a:t>
            </a:r>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
        <p:nvSpPr>
          <p:cNvPr id="4" name="TextBox 3">
            <a:extLst>
              <a:ext uri="{FF2B5EF4-FFF2-40B4-BE49-F238E27FC236}">
                <a16:creationId xmlns:a16="http://schemas.microsoft.com/office/drawing/2014/main" id="{A94AF207-9BBF-693A-8C27-63B5486CB631}"/>
              </a:ext>
            </a:extLst>
          </p:cNvPr>
          <p:cNvSpPr txBox="1"/>
          <p:nvPr/>
        </p:nvSpPr>
        <p:spPr>
          <a:xfrm>
            <a:off x="6333893" y="1919288"/>
            <a:ext cx="2719975" cy="369332"/>
          </a:xfrm>
          <a:prstGeom prst="rect">
            <a:avLst/>
          </a:prstGeom>
          <a:noFill/>
        </p:spPr>
        <p:txBody>
          <a:bodyPr wrap="none" rtlCol="0">
            <a:spAutoFit/>
          </a:bodyPr>
          <a:lstStyle/>
          <a:p>
            <a:r>
              <a:rPr lang="en-US" dirty="0">
                <a:solidFill>
                  <a:srgbClr val="FF0000"/>
                </a:solidFill>
              </a:rPr>
              <a:t>Add funding, BRI/VM logos</a:t>
            </a:r>
          </a:p>
        </p:txBody>
      </p:sp>
    </p:spTree>
    <p:extLst>
      <p:ext uri="{BB962C8B-B14F-4D97-AF65-F5344CB8AC3E}">
        <p14:creationId xmlns:p14="http://schemas.microsoft.com/office/powerpoint/2010/main" val="2018884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4" name="TextBox 3">
            <a:extLst>
              <a:ext uri="{FF2B5EF4-FFF2-40B4-BE49-F238E27FC236}">
                <a16:creationId xmlns:a16="http://schemas.microsoft.com/office/drawing/2014/main" id="{DE42040D-E4C8-77A8-2E68-081A35799C82}"/>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6244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5109489" y="1268220"/>
            <a:ext cx="4623791" cy="5589780"/>
          </a:xfrm>
          <a:prstGeom prst="rect">
            <a:avLst/>
          </a:prstGeom>
        </p:spPr>
      </p:pic>
      <p:sp>
        <p:nvSpPr>
          <p:cNvPr id="3" name="TextBox 2">
            <a:extLst>
              <a:ext uri="{FF2B5EF4-FFF2-40B4-BE49-F238E27FC236}">
                <a16:creationId xmlns:a16="http://schemas.microsoft.com/office/drawing/2014/main" id="{F906A40F-A6D5-B50F-45FD-A68F87DE9139}"/>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18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10531628"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3DC5C-238A-B855-6793-72F075CFB182}"/>
              </a:ext>
            </a:extLst>
          </p:cNvPr>
          <p:cNvSpPr txBox="1"/>
          <p:nvPr/>
        </p:nvSpPr>
        <p:spPr>
          <a:xfrm>
            <a:off x="10628858"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2383437" y="1688668"/>
            <a:ext cx="7104088" cy="5169332"/>
          </a:xfrm>
          <a:prstGeom prst="rect">
            <a:avLst/>
          </a:prstGeom>
        </p:spPr>
      </p:pic>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24EFACB-8FA5-ABE2-0F4C-F394597AF8A7}"/>
              </a:ext>
            </a:extLst>
          </p:cNvPr>
          <p:cNvGrpSpPr/>
          <p:nvPr/>
        </p:nvGrpSpPr>
        <p:grpSpPr>
          <a:xfrm>
            <a:off x="838200" y="0"/>
            <a:ext cx="11216730" cy="6173940"/>
            <a:chOff x="1395300" y="1730627"/>
            <a:chExt cx="9929524" cy="5127373"/>
          </a:xfrm>
        </p:grpSpPr>
        <p:pic>
          <p:nvPicPr>
            <p:cNvPr id="6" name="Picture 5">
              <a:extLst>
                <a:ext uri="{FF2B5EF4-FFF2-40B4-BE49-F238E27FC236}">
                  <a16:creationId xmlns:a16="http://schemas.microsoft.com/office/drawing/2014/main" id="{50356E3C-E35C-8F5C-13E2-FCBA06A9FE9B}"/>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0B7F806C-7976-A228-1B74-30583D390A53}"/>
                </a:ext>
              </a:extLst>
            </p:cNvPr>
            <p:cNvSpPr txBox="1"/>
            <p:nvPr/>
          </p:nvSpPr>
          <p:spPr>
            <a:xfrm>
              <a:off x="2983712"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1A68EE1-A203-BE76-1AEF-07AE2E4F9DA7}"/>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pPr algn="l"/>
            <a:r>
              <a:rPr lang="en-US" dirty="0"/>
              <a:t>Pre-therapy data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00013E56-1C80-BBC2-8CEA-CED282AC9615}"/>
              </a:ext>
            </a:extLst>
          </p:cNvPr>
          <p:cNvSpPr txBox="1"/>
          <p:nvPr/>
        </p:nvSpPr>
        <p:spPr>
          <a:xfrm>
            <a:off x="10575560" y="6488668"/>
            <a:ext cx="6100996" cy="369332"/>
          </a:xfrm>
          <a:prstGeom prst="rect">
            <a:avLst/>
          </a:prstGeom>
          <a:noFill/>
        </p:spPr>
        <p:txBody>
          <a:bodyPr wrap="square">
            <a:spAutoFit/>
          </a:bodyPr>
          <a:lstStyle/>
          <a:p>
            <a:r>
              <a:rPr lang="en-US" i="0" u="none" strike="noStrike" dirty="0">
                <a:solidFill>
                  <a:srgbClr val="212121"/>
                </a:solidFill>
                <a:effectLst/>
              </a:rPr>
              <a:t>PMID36248910</a:t>
            </a:r>
            <a:endParaRPr lang="en-US" dirty="0"/>
          </a:p>
        </p:txBody>
      </p:sp>
    </p:spTree>
    <p:extLst>
      <p:ext uri="{BB962C8B-B14F-4D97-AF65-F5344CB8AC3E}">
        <p14:creationId xmlns:p14="http://schemas.microsoft.com/office/powerpoint/2010/main" val="215499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6958-74EC-4878-D1EB-AD46EA86AE7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7449470D-9F04-AFDC-04AB-5EA03D019BD9}"/>
              </a:ext>
            </a:extLst>
          </p:cNvPr>
          <p:cNvGrpSpPr/>
          <p:nvPr/>
        </p:nvGrpSpPr>
        <p:grpSpPr>
          <a:xfrm>
            <a:off x="2865865" y="-1471962"/>
            <a:ext cx="6188925" cy="8211801"/>
            <a:chOff x="6411951" y="1256506"/>
            <a:chExt cx="4616605" cy="5565896"/>
          </a:xfrm>
        </p:grpSpPr>
        <p:pic>
          <p:nvPicPr>
            <p:cNvPr id="6" name="New picture">
              <a:extLst>
                <a:ext uri="{FF2B5EF4-FFF2-40B4-BE49-F238E27FC236}">
                  <a16:creationId xmlns:a16="http://schemas.microsoft.com/office/drawing/2014/main" id="{A981E967-5D92-4B5A-BC84-3F802F62D211}"/>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590371" y="1256506"/>
              <a:ext cx="4062761" cy="556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1" name="Rectangle 10">
              <a:extLst>
                <a:ext uri="{FF2B5EF4-FFF2-40B4-BE49-F238E27FC236}">
                  <a16:creationId xmlns:a16="http://schemas.microsoft.com/office/drawing/2014/main" id="{BFAAC8B9-9094-6E52-2948-374F471B6B92}"/>
                </a:ext>
              </a:extLst>
            </p:cNvPr>
            <p:cNvSpPr/>
            <p:nvPr/>
          </p:nvSpPr>
          <p:spPr>
            <a:xfrm>
              <a:off x="6411951" y="1256506"/>
              <a:ext cx="4616605" cy="2169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358E14-C0C4-27D9-6194-2B23A6B7F7D7}"/>
              </a:ext>
            </a:extLst>
          </p:cNvPr>
          <p:cNvSpPr>
            <a:spLocks noGrp="1"/>
          </p:cNvSpPr>
          <p:nvPr>
            <p:ph type="title"/>
          </p:nvPr>
        </p:nvSpPr>
        <p:spPr>
          <a:xfrm>
            <a:off x="838200" y="593725"/>
            <a:ext cx="10647556" cy="1325563"/>
          </a:xfrm>
        </p:spPr>
        <p:txBody>
          <a:bodyPr>
            <a:normAutofit fontScale="90000"/>
          </a:bodyPr>
          <a:lstStyle/>
          <a:p>
            <a:r>
              <a:rPr lang="en-US" dirty="0"/>
              <a:t>On therapy T cell expansion, repertoire diversification associated with </a:t>
            </a:r>
            <a:r>
              <a:rPr lang="en-US" dirty="0" err="1"/>
              <a:t>irAE</a:t>
            </a:r>
            <a:r>
              <a:rPr lang="en-US" dirty="0"/>
              <a:t> development (</a:t>
            </a:r>
            <a:r>
              <a:rPr lang="en-US" b="0" i="0" u="none" strike="noStrike" dirty="0">
                <a:solidFill>
                  <a:srgbClr val="212121"/>
                </a:solidFill>
                <a:effectLst/>
              </a:rPr>
              <a:t>PMID33643899, PMID28031229, </a:t>
            </a:r>
            <a:r>
              <a:rPr lang="en-US" b="0" i="0" u="none" strike="noStrike" dirty="0">
                <a:effectLst/>
              </a:rPr>
              <a:t>PMID27698113</a:t>
            </a:r>
            <a:r>
              <a:rPr lang="en-US" b="0" i="0" u="none" strike="noStrike" dirty="0">
                <a:solidFill>
                  <a:srgbClr val="212121"/>
                </a:solidFill>
                <a:effectLst/>
              </a:rPr>
              <a:t>)</a:t>
            </a:r>
            <a:br>
              <a:rPr lang="en-US" b="0" i="0" u="none" strike="noStrike" dirty="0">
                <a:solidFill>
                  <a:srgbClr val="212121"/>
                </a:solidFill>
                <a:effectLst/>
              </a:rPr>
            </a:br>
            <a:endParaRPr lang="en-US" dirty="0"/>
          </a:p>
        </p:txBody>
      </p:sp>
      <p:sp>
        <p:nvSpPr>
          <p:cNvPr id="10" name="TextBox 9">
            <a:extLst>
              <a:ext uri="{FF2B5EF4-FFF2-40B4-BE49-F238E27FC236}">
                <a16:creationId xmlns:a16="http://schemas.microsoft.com/office/drawing/2014/main" id="{E2B26BC5-931D-A66E-B25B-8C174C5F62AA}"/>
              </a:ext>
            </a:extLst>
          </p:cNvPr>
          <p:cNvSpPr txBox="1"/>
          <p:nvPr/>
        </p:nvSpPr>
        <p:spPr>
          <a:xfrm>
            <a:off x="8790690" y="5369337"/>
            <a:ext cx="2674434" cy="784830"/>
          </a:xfrm>
          <a:prstGeom prst="rect">
            <a:avLst/>
          </a:prstGeom>
          <a:noFill/>
        </p:spPr>
        <p:txBody>
          <a:bodyPr wrap="square">
            <a:spAutoFit/>
          </a:bodyPr>
          <a:lstStyle/>
          <a:p>
            <a:r>
              <a:rPr lang="en-US" sz="1500" dirty="0">
                <a:solidFill>
                  <a:srgbClr val="333333"/>
                </a:solidFill>
              </a:rPr>
              <a:t>PBMCs</a:t>
            </a:r>
          </a:p>
          <a:p>
            <a:r>
              <a:rPr lang="en-US" sz="1500" dirty="0">
                <a:solidFill>
                  <a:srgbClr val="333333"/>
                </a:solidFill>
              </a:rPr>
              <a:t>n = 8 (</a:t>
            </a:r>
            <a:r>
              <a:rPr lang="en-US" sz="1500" dirty="0" err="1">
                <a:solidFill>
                  <a:srgbClr val="333333"/>
                </a:solidFill>
              </a:rPr>
              <a:t>irAE</a:t>
            </a:r>
            <a:r>
              <a:rPr lang="en-US" sz="1500" dirty="0">
                <a:solidFill>
                  <a:srgbClr val="333333"/>
                </a:solidFill>
              </a:rPr>
              <a:t>), n = 13 (no </a:t>
            </a:r>
            <a:r>
              <a:rPr lang="en-US" sz="1500" dirty="0" err="1">
                <a:solidFill>
                  <a:srgbClr val="333333"/>
                </a:solidFill>
              </a:rPr>
              <a:t>irAE</a:t>
            </a:r>
            <a:r>
              <a:rPr lang="en-US" sz="1500" dirty="0">
                <a:solidFill>
                  <a:srgbClr val="333333"/>
                </a:solidFill>
              </a:rPr>
              <a:t>)</a:t>
            </a:r>
          </a:p>
          <a:p>
            <a:r>
              <a:rPr lang="en-US" sz="1500" dirty="0">
                <a:solidFill>
                  <a:srgbClr val="333333"/>
                </a:solidFill>
              </a:rPr>
              <a:t>**: p &lt; 0.01, *: p &lt; 0.05</a:t>
            </a:r>
            <a:endParaRPr lang="en-US" sz="1500" dirty="0"/>
          </a:p>
        </p:txBody>
      </p:sp>
      <p:sp>
        <p:nvSpPr>
          <p:cNvPr id="14" name="TextBox 13">
            <a:extLst>
              <a:ext uri="{FF2B5EF4-FFF2-40B4-BE49-F238E27FC236}">
                <a16:creationId xmlns:a16="http://schemas.microsoft.com/office/drawing/2014/main" id="{DB56B64C-B6A9-99B4-E202-EA3FA6E1EF61}"/>
              </a:ext>
            </a:extLst>
          </p:cNvPr>
          <p:cNvSpPr txBox="1"/>
          <p:nvPr/>
        </p:nvSpPr>
        <p:spPr>
          <a:xfrm>
            <a:off x="390293" y="2787133"/>
            <a:ext cx="2960085" cy="369332"/>
          </a:xfrm>
          <a:prstGeom prst="rect">
            <a:avLst/>
          </a:prstGeom>
          <a:noFill/>
        </p:spPr>
        <p:txBody>
          <a:bodyPr wrap="square">
            <a:spAutoFit/>
          </a:bodyPr>
          <a:lstStyle/>
          <a:p>
            <a:r>
              <a:rPr lang="en-US" sz="1800" dirty="0">
                <a:solidFill>
                  <a:srgbClr val="333333"/>
                </a:solidFill>
                <a:cs typeface="Calibri" panose="020F0502020204030204" pitchFamily="34" charset="0"/>
              </a:rPr>
              <a:t>C, E, G: # unique clones</a:t>
            </a:r>
          </a:p>
        </p:txBody>
      </p:sp>
      <p:sp>
        <p:nvSpPr>
          <p:cNvPr id="15" name="TextBox 14">
            <a:extLst>
              <a:ext uri="{FF2B5EF4-FFF2-40B4-BE49-F238E27FC236}">
                <a16:creationId xmlns:a16="http://schemas.microsoft.com/office/drawing/2014/main" id="{A9489871-05F7-1AE2-9EA6-48653C501821}"/>
              </a:ext>
            </a:extLst>
          </p:cNvPr>
          <p:cNvSpPr txBox="1"/>
          <p:nvPr/>
        </p:nvSpPr>
        <p:spPr>
          <a:xfrm>
            <a:off x="8790690" y="2531327"/>
            <a:ext cx="1504451" cy="1200329"/>
          </a:xfrm>
          <a:prstGeom prst="rect">
            <a:avLst/>
          </a:prstGeom>
          <a:noFill/>
        </p:spPr>
        <p:txBody>
          <a:bodyPr wrap="none" rtlCol="0">
            <a:spAutoFit/>
          </a:bodyPr>
          <a:lstStyle/>
          <a:p>
            <a:r>
              <a:rPr lang="en-US" dirty="0">
                <a:solidFill>
                  <a:srgbClr val="FF0000"/>
                </a:solidFill>
              </a:rPr>
              <a:t>Remove slide </a:t>
            </a:r>
          </a:p>
          <a:p>
            <a:r>
              <a:rPr lang="en-US" dirty="0">
                <a:solidFill>
                  <a:srgbClr val="FF0000"/>
                </a:solidFill>
              </a:rPr>
              <a:t>As this</a:t>
            </a:r>
          </a:p>
          <a:p>
            <a:r>
              <a:rPr lang="en-US" dirty="0">
                <a:solidFill>
                  <a:srgbClr val="FF0000"/>
                </a:solidFill>
              </a:rPr>
              <a:t>Isn’t seen</a:t>
            </a:r>
          </a:p>
          <a:p>
            <a:r>
              <a:rPr lang="en-US" dirty="0">
                <a:solidFill>
                  <a:srgbClr val="FF0000"/>
                </a:solidFill>
              </a:rPr>
              <a:t>In my mining?</a:t>
            </a:r>
          </a:p>
        </p:txBody>
      </p:sp>
    </p:spTree>
    <p:extLst>
      <p:ext uri="{BB962C8B-B14F-4D97-AF65-F5344CB8AC3E}">
        <p14:creationId xmlns:p14="http://schemas.microsoft.com/office/powerpoint/2010/main" val="25131048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14416</TotalTime>
  <Words>4552</Words>
  <Application>Microsoft Macintosh PowerPoint</Application>
  <PresentationFormat>Widescreen</PresentationFormat>
  <Paragraphs>383</Paragraphs>
  <Slides>34</Slides>
  <Notes>34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-apple-system</vt:lpstr>
      <vt:lpstr>Arial</vt:lpstr>
      <vt:lpstr>BlinkMacSystemFont</vt:lpstr>
      <vt:lpstr>Calibri</vt:lpstr>
      <vt:lpstr>Calibri Light</vt:lpstr>
      <vt:lpstr>Cambria</vt:lpstr>
      <vt:lpstr>ElsevierGulliver</vt:lpstr>
      <vt:lpstr>Menlo</vt:lpstr>
      <vt:lpstr>Merriweather</vt:lpstr>
      <vt:lpstr>Roboto</vt:lpstr>
      <vt:lpstr>Söhne</vt:lpstr>
      <vt:lpstr>Times New Roman</vt:lpstr>
      <vt:lpstr>Wingdings</vt:lpstr>
      <vt:lpstr>Office Theme</vt:lpstr>
      <vt:lpstr>Driving forces of immune-related adverse events from immune checkpoint blockade</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struggle to reliably predict irAE risk</vt:lpstr>
      <vt:lpstr>On therapy T cell expansion, repertoire diversification associated with irAE development (PMID33643899, PMID28031229, PMID27698113) </vt:lpstr>
      <vt:lpstr>Possible mechanisms driving irAEs</vt:lpstr>
      <vt:lpstr>Crossreactive T cells may cause irAEs via reaction to both tumor and self</vt:lpstr>
      <vt:lpstr>Goals</vt:lpstr>
      <vt:lpstr>PowerPoint Presentation</vt:lpstr>
      <vt:lpstr>PowerPoint Presentation</vt:lpstr>
      <vt:lpstr>QC: fill in &amp; make/share plots</vt:lpstr>
      <vt:lpstr>Data normalization, highly variable feature selection, data scaling, dimensional reduction</vt:lpstr>
      <vt:lpstr>Clustering, reference mapping</vt:lpstr>
      <vt:lpstr>More proliferating CD4 T cells, fewer memory T cells (CD4 TEM, CD8 TCM), fewer CD4 Trms, fewer MAITs in irAE colitis tissue</vt:lpstr>
      <vt:lpstr>Linkage analyses (upset plots w/ feature metadata for each set would be great)</vt:lpstr>
      <vt:lpstr>No differences in convergence (nor publicity, privicity, not shown) between irAE groups by chain, cell type (nor at l2 level, not shown)</vt:lpstr>
      <vt:lpstr>No differences in TCR repertoire diversity, clonality between irAE groups (both datasets)</vt:lpstr>
      <vt:lpstr>In myocarditis dataset, a few VJ genes are differentially encountered in different irAE groups. Clean to be just significant ones, show both datasets, padj</vt:lpstr>
      <vt:lpstr>Feature analysis methods</vt:lpstr>
      <vt:lpstr>Heatmap methods</vt:lpstr>
      <vt:lpstr>Highly expanded CD8 Trm TRAs seem to have distinct features between colitis irAE and no colitis irAE groups</vt:lpstr>
      <vt:lpstr>Anticorrelation between CDR3 length and germline-ness</vt:lpstr>
      <vt:lpstr>Conclusions</vt:lpstr>
      <vt:lpstr>Unanswered questions &amp; next steps</vt:lpstr>
      <vt:lpstr>Acknowledgements</vt:lpstr>
      <vt:lpstr>Extra slides</vt:lpstr>
      <vt:lpstr>irAEs vs. autoimmune conditions</vt:lpstr>
      <vt:lpstr>PD-1 and CTLA-4 blockade induce distinct responses despite both converging on Akt signaling</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2576</cp:revision>
  <dcterms:created xsi:type="dcterms:W3CDTF">2023-09-15T17:40:02Z</dcterms:created>
  <dcterms:modified xsi:type="dcterms:W3CDTF">2024-01-24T03:38:38Z</dcterms:modified>
</cp:coreProperties>
</file>